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9"/>
  </p:notesMasterIdLst>
  <p:handoutMasterIdLst>
    <p:handoutMasterId r:id="rId60"/>
  </p:handoutMasterIdLst>
  <p:sldIdLst>
    <p:sldId id="294" r:id="rId5"/>
    <p:sldId id="295" r:id="rId6"/>
    <p:sldId id="474" r:id="rId7"/>
    <p:sldId id="475" r:id="rId8"/>
    <p:sldId id="765" r:id="rId9"/>
    <p:sldId id="476" r:id="rId10"/>
    <p:sldId id="477" r:id="rId11"/>
    <p:sldId id="725" r:id="rId12"/>
    <p:sldId id="478" r:id="rId13"/>
    <p:sldId id="479" r:id="rId14"/>
    <p:sldId id="480" r:id="rId15"/>
    <p:sldId id="450" r:id="rId16"/>
    <p:sldId id="306" r:id="rId17"/>
    <p:sldId id="321" r:id="rId18"/>
    <p:sldId id="307" r:id="rId19"/>
    <p:sldId id="753" r:id="rId20"/>
    <p:sldId id="726" r:id="rId21"/>
    <p:sldId id="482" r:id="rId22"/>
    <p:sldId id="309" r:id="rId23"/>
    <p:sldId id="310" r:id="rId24"/>
    <p:sldId id="304" r:id="rId25"/>
    <p:sldId id="1705" r:id="rId26"/>
    <p:sldId id="767" r:id="rId27"/>
    <p:sldId id="650" r:id="rId28"/>
    <p:sldId id="775" r:id="rId29"/>
    <p:sldId id="453" r:id="rId30"/>
    <p:sldId id="567" r:id="rId31"/>
    <p:sldId id="772" r:id="rId32"/>
    <p:sldId id="651" r:id="rId33"/>
    <p:sldId id="755" r:id="rId34"/>
    <p:sldId id="568" r:id="rId35"/>
    <p:sldId id="569" r:id="rId36"/>
    <p:sldId id="570" r:id="rId37"/>
    <p:sldId id="763" r:id="rId38"/>
    <p:sldId id="571" r:id="rId39"/>
    <p:sldId id="756" r:id="rId40"/>
    <p:sldId id="776" r:id="rId41"/>
    <p:sldId id="655" r:id="rId42"/>
    <p:sldId id="754" r:id="rId43"/>
    <p:sldId id="764" r:id="rId44"/>
    <p:sldId id="653" r:id="rId45"/>
    <p:sldId id="454" r:id="rId46"/>
    <p:sldId id="563" r:id="rId47"/>
    <p:sldId id="452" r:id="rId48"/>
    <p:sldId id="486" r:id="rId49"/>
    <p:sldId id="572" r:id="rId50"/>
    <p:sldId id="487" r:id="rId51"/>
    <p:sldId id="647" r:id="rId52"/>
    <p:sldId id="774" r:id="rId53"/>
    <p:sldId id="773" r:id="rId54"/>
    <p:sldId id="759" r:id="rId55"/>
    <p:sldId id="760" r:id="rId56"/>
    <p:sldId id="761" r:id="rId57"/>
    <p:sldId id="766" r:id="rId5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FF"/>
    <a:srgbClr val="FF0000"/>
    <a:srgbClr val="00FFFF"/>
    <a:srgbClr val="00FF00"/>
    <a:srgbClr val="660066"/>
    <a:srgbClr val="008000"/>
    <a:srgbClr val="0000CC"/>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993F6D-B8AB-4D16-AD70-52A0C7AA8945}" v="5" dt="2025-09-04T23:40:41.87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05" autoAdjust="0"/>
    <p:restoredTop sz="78580" autoAdjust="0"/>
  </p:normalViewPr>
  <p:slideViewPr>
    <p:cSldViewPr>
      <p:cViewPr varScale="1">
        <p:scale>
          <a:sx n="111" d="100"/>
          <a:sy n="111" d="100"/>
        </p:scale>
        <p:origin x="120" y="654"/>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handoutMaster" Target="handoutMasters/handoutMaster1.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thony Bojic" userId="S::bojican@shernet.sheridancollege.ca::876310e7-9dba-44ce-9457-b75c238d1e46" providerId="AD" clId="Web-{1C993F6D-B8AB-4D16-AD70-52A0C7AA8945}"/>
    <pc:docChg chg="modSld">
      <pc:chgData name="Anthony Bojic" userId="S::bojican@shernet.sheridancollege.ca::876310e7-9dba-44ce-9457-b75c238d1e46" providerId="AD" clId="Web-{1C993F6D-B8AB-4D16-AD70-52A0C7AA8945}" dt="2025-09-04T23:40:41.875" v="4" actId="14100"/>
      <pc:docMkLst>
        <pc:docMk/>
      </pc:docMkLst>
      <pc:sldChg chg="modSp">
        <pc:chgData name="Anthony Bojic" userId="S::bojican@shernet.sheridancollege.ca::876310e7-9dba-44ce-9457-b75c238d1e46" providerId="AD" clId="Web-{1C993F6D-B8AB-4D16-AD70-52A0C7AA8945}" dt="2025-09-04T23:40:41.875" v="4" actId="14100"/>
        <pc:sldMkLst>
          <pc:docMk/>
          <pc:sldMk cId="2390413214" sldId="754"/>
        </pc:sldMkLst>
        <pc:picChg chg="mod">
          <ac:chgData name="Anthony Bojic" userId="S::bojican@shernet.sheridancollege.ca::876310e7-9dba-44ce-9457-b75c238d1e46" providerId="AD" clId="Web-{1C993F6D-B8AB-4D16-AD70-52A0C7AA8945}" dt="2025-09-04T23:40:41.875" v="4" actId="14100"/>
          <ac:picMkLst>
            <pc:docMk/>
            <pc:sldMk cId="2390413214" sldId="754"/>
            <ac:picMk id="8" creationId="{03C3EF43-4625-ABFB-F03E-4109F6200032}"/>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5" tIns="46582" rIns="93165" bIns="46582" rtlCol="0"/>
          <a:lstStyle>
            <a:lvl1pPr algn="l">
              <a:defRPr sz="1200"/>
            </a:lvl1pPr>
          </a:lstStyle>
          <a:p>
            <a:endParaRPr lang="en-CA"/>
          </a:p>
        </p:txBody>
      </p:sp>
      <p:sp>
        <p:nvSpPr>
          <p:cNvPr id="3" name="Date Placeholder 2"/>
          <p:cNvSpPr>
            <a:spLocks noGrp="1"/>
          </p:cNvSpPr>
          <p:nvPr>
            <p:ph type="dt" sz="quarter" idx="1"/>
          </p:nvPr>
        </p:nvSpPr>
        <p:spPr>
          <a:xfrm>
            <a:off x="3970938" y="0"/>
            <a:ext cx="3037840" cy="464820"/>
          </a:xfrm>
          <a:prstGeom prst="rect">
            <a:avLst/>
          </a:prstGeom>
        </p:spPr>
        <p:txBody>
          <a:bodyPr vert="horz" lIns="93165" tIns="46582" rIns="93165" bIns="46582" rtlCol="0"/>
          <a:lstStyle>
            <a:lvl1pPr algn="r">
              <a:defRPr sz="1200"/>
            </a:lvl1pPr>
          </a:lstStyle>
          <a:p>
            <a:fld id="{9CE91717-0606-42BA-88BC-645A0AB12BB6}" type="datetimeFigureOut">
              <a:rPr lang="en-CA" smtClean="0"/>
              <a:pPr/>
              <a:t>2025-09-04</a:t>
            </a:fld>
            <a:endParaRPr lang="en-CA"/>
          </a:p>
        </p:txBody>
      </p:sp>
      <p:sp>
        <p:nvSpPr>
          <p:cNvPr id="4" name="Footer Placeholder 3"/>
          <p:cNvSpPr>
            <a:spLocks noGrp="1"/>
          </p:cNvSpPr>
          <p:nvPr>
            <p:ph type="ftr" sz="quarter" idx="2"/>
          </p:nvPr>
        </p:nvSpPr>
        <p:spPr>
          <a:xfrm>
            <a:off x="0" y="8829966"/>
            <a:ext cx="3037840" cy="464820"/>
          </a:xfrm>
          <a:prstGeom prst="rect">
            <a:avLst/>
          </a:prstGeom>
        </p:spPr>
        <p:txBody>
          <a:bodyPr vert="horz" lIns="93165" tIns="46582" rIns="93165" bIns="46582" rtlCol="0" anchor="b"/>
          <a:lstStyle>
            <a:lvl1pPr algn="l">
              <a:defRPr sz="1200"/>
            </a:lvl1pPr>
          </a:lstStyle>
          <a:p>
            <a:endParaRPr lang="en-CA"/>
          </a:p>
        </p:txBody>
      </p:sp>
      <p:sp>
        <p:nvSpPr>
          <p:cNvPr id="5" name="Slide Number Placeholder 4"/>
          <p:cNvSpPr>
            <a:spLocks noGrp="1"/>
          </p:cNvSpPr>
          <p:nvPr>
            <p:ph type="sldNum" sz="quarter" idx="3"/>
          </p:nvPr>
        </p:nvSpPr>
        <p:spPr>
          <a:xfrm>
            <a:off x="3970938" y="8829966"/>
            <a:ext cx="3037840" cy="464820"/>
          </a:xfrm>
          <a:prstGeom prst="rect">
            <a:avLst/>
          </a:prstGeom>
        </p:spPr>
        <p:txBody>
          <a:bodyPr vert="horz" lIns="93165" tIns="46582" rIns="93165" bIns="46582" rtlCol="0" anchor="b"/>
          <a:lstStyle>
            <a:lvl1pPr algn="r">
              <a:defRPr sz="1200"/>
            </a:lvl1pPr>
          </a:lstStyle>
          <a:p>
            <a:fld id="{8CCC4D4E-463D-48E7-BEB1-0AB4BE6A3C11}" type="slidenum">
              <a:rPr lang="en-CA" smtClean="0"/>
              <a:pPr/>
              <a:t>‹#›</a:t>
            </a:fld>
            <a:endParaRPr lang="en-CA"/>
          </a:p>
        </p:txBody>
      </p:sp>
    </p:spTree>
    <p:extLst>
      <p:ext uri="{BB962C8B-B14F-4D97-AF65-F5344CB8AC3E}">
        <p14:creationId xmlns:p14="http://schemas.microsoft.com/office/powerpoint/2010/main" val="28521266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5" tIns="46582" rIns="93165" bIns="46582" rtlCol="0"/>
          <a:lstStyle>
            <a:lvl1pPr algn="l">
              <a:defRPr sz="1200"/>
            </a:lvl1pPr>
          </a:lstStyle>
          <a:p>
            <a:endParaRPr lang="en-CA"/>
          </a:p>
        </p:txBody>
      </p:sp>
      <p:sp>
        <p:nvSpPr>
          <p:cNvPr id="3" name="Date Placeholder 2"/>
          <p:cNvSpPr>
            <a:spLocks noGrp="1"/>
          </p:cNvSpPr>
          <p:nvPr>
            <p:ph type="dt" idx="1"/>
          </p:nvPr>
        </p:nvSpPr>
        <p:spPr>
          <a:xfrm>
            <a:off x="3970938" y="0"/>
            <a:ext cx="3037840" cy="464820"/>
          </a:xfrm>
          <a:prstGeom prst="rect">
            <a:avLst/>
          </a:prstGeom>
        </p:spPr>
        <p:txBody>
          <a:bodyPr vert="horz" lIns="93165" tIns="46582" rIns="93165" bIns="46582" rtlCol="0"/>
          <a:lstStyle>
            <a:lvl1pPr algn="r">
              <a:defRPr sz="1200"/>
            </a:lvl1pPr>
          </a:lstStyle>
          <a:p>
            <a:fld id="{83270685-4A16-489C-A9EB-E95FFDEA9F9B}" type="datetimeFigureOut">
              <a:rPr lang="en-CA" smtClean="0"/>
              <a:pPr/>
              <a:t>2025-09-04</a:t>
            </a:fld>
            <a:endParaRPr lang="en-CA"/>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65" tIns="46582" rIns="93165" bIns="46582" rtlCol="0" anchor="ctr"/>
          <a:lstStyle/>
          <a:p>
            <a:endParaRPr lang="en-CA"/>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65" tIns="46582" rIns="93165" bIns="4658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6"/>
            <a:ext cx="3037840" cy="464820"/>
          </a:xfrm>
          <a:prstGeom prst="rect">
            <a:avLst/>
          </a:prstGeom>
        </p:spPr>
        <p:txBody>
          <a:bodyPr vert="horz" lIns="93165" tIns="46582" rIns="93165" bIns="46582"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6"/>
            <a:ext cx="3037840" cy="464820"/>
          </a:xfrm>
          <a:prstGeom prst="rect">
            <a:avLst/>
          </a:prstGeom>
        </p:spPr>
        <p:txBody>
          <a:bodyPr vert="horz" lIns="93165" tIns="46582" rIns="93165" bIns="46582" rtlCol="0" anchor="b"/>
          <a:lstStyle>
            <a:lvl1pPr algn="r">
              <a:defRPr sz="1200"/>
            </a:lvl1pPr>
          </a:lstStyle>
          <a:p>
            <a:fld id="{D66826B0-C107-44AF-BD63-95CBFECE6FA6}" type="slidenum">
              <a:rPr lang="en-CA" smtClean="0"/>
              <a:pPr/>
              <a:t>‹#›</a:t>
            </a:fld>
            <a:endParaRPr lang="en-CA"/>
          </a:p>
        </p:txBody>
      </p:sp>
    </p:spTree>
    <p:extLst>
      <p:ext uri="{BB962C8B-B14F-4D97-AF65-F5344CB8AC3E}">
        <p14:creationId xmlns:p14="http://schemas.microsoft.com/office/powerpoint/2010/main" val="1287775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Feel free to skip this slide.</a:t>
            </a:r>
          </a:p>
          <a:p>
            <a:r>
              <a:rPr lang="en-US" dirty="0"/>
              <a:t>I like to show it before the next </a:t>
            </a:r>
            <a:r>
              <a:rPr lang="en-US" dirty="0" err="1"/>
              <a:t>yourturn</a:t>
            </a:r>
            <a:r>
              <a:rPr lang="en-US" dirty="0"/>
              <a:t>:</a:t>
            </a:r>
          </a:p>
          <a:p>
            <a:endParaRPr lang="en-US" dirty="0"/>
          </a:p>
          <a:p>
            <a:r>
              <a:rPr lang="en-US" dirty="0"/>
              <a:t>“So, I bought an </a:t>
            </a:r>
            <a:r>
              <a:rPr lang="en-US" dirty="0" err="1"/>
              <a:t>icecream</a:t>
            </a:r>
            <a:r>
              <a:rPr lang="en-US" dirty="0"/>
              <a:t> shop!  Now, the trucks that deliver the </a:t>
            </a:r>
            <a:r>
              <a:rPr lang="en-US" dirty="0" err="1"/>
              <a:t>icecream</a:t>
            </a:r>
            <a:r>
              <a:rPr lang="en-US" dirty="0"/>
              <a:t> to me take the route that will cost them the shortest amount of time since they don’t want the </a:t>
            </a:r>
            <a:r>
              <a:rPr lang="en-US" dirty="0" err="1"/>
              <a:t>icecream</a:t>
            </a:r>
            <a:r>
              <a:rPr lang="en-US" dirty="0"/>
              <a:t> to melt.  Until recently, they took the middle route as it took the least amount of time.  Unfortunately, &lt;click&gt; the city  has just built a bridge over the middle route and the bridge is like an &lt;click&gt;inch too low for our trucks to pass under!   So which alternate route should the trucks take?  Which one is going to be faster?  Can you build an algebraic equation to figure it out or can you do some rough calculations to decide which one?  Who says the left route?  Who says the right route? Left?  Right?  So, the answer is actually to take the middle route and to lower the air pressure in the truck tires so that it will sit 1 inch lower on the road!  There is a lesson here!  We don’t want to just jump in and start figuring out the solution.  We want to take some time to understand the problem and look at it from different angles!  Why am I brining this up?  Because there are two ways to solve the next </a:t>
            </a:r>
            <a:r>
              <a:rPr lang="en-US" dirty="0" err="1"/>
              <a:t>yourturn</a:t>
            </a:r>
            <a:r>
              <a:rPr lang="en-US" dirty="0"/>
              <a:t>.  Hint, if the problem gets increasingly difficult, you need to look at things from a different angle.</a:t>
            </a:r>
          </a:p>
        </p:txBody>
      </p:sp>
      <p:sp>
        <p:nvSpPr>
          <p:cNvPr id="4" name="Slide Number Placeholder 3"/>
          <p:cNvSpPr>
            <a:spLocks noGrp="1"/>
          </p:cNvSpPr>
          <p:nvPr>
            <p:ph type="sldNum" sz="quarter" idx="5"/>
          </p:nvPr>
        </p:nvSpPr>
        <p:spPr/>
        <p:txBody>
          <a:bodyPr/>
          <a:lstStyle/>
          <a:p>
            <a:fld id="{2577E379-9FC5-492D-9172-0A9EE55B05A7}" type="slidenum">
              <a:rPr lang="en-CA" smtClean="0"/>
              <a:t>16</a:t>
            </a:fld>
            <a:endParaRPr lang="en-CA"/>
          </a:p>
        </p:txBody>
      </p:sp>
    </p:spTree>
    <p:extLst>
      <p:ext uri="{BB962C8B-B14F-4D97-AF65-F5344CB8AC3E}">
        <p14:creationId xmlns:p14="http://schemas.microsoft.com/office/powerpoint/2010/main" val="940100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a:t>
            </a:r>
            <a:r>
              <a:rPr lang="en-US" dirty="0" err="1"/>
              <a:t>ann</a:t>
            </a:r>
            <a:r>
              <a:rPr lang="en-US" dirty="0"/>
              <a:t> week 10</a:t>
            </a:r>
            <a:endParaRPr lang="en-CA" dirty="0"/>
          </a:p>
        </p:txBody>
      </p:sp>
      <p:sp>
        <p:nvSpPr>
          <p:cNvPr id="4" name="Slide Number Placeholder 3"/>
          <p:cNvSpPr>
            <a:spLocks noGrp="1"/>
          </p:cNvSpPr>
          <p:nvPr>
            <p:ph type="sldNum" sz="quarter" idx="5"/>
          </p:nvPr>
        </p:nvSpPr>
        <p:spPr/>
        <p:txBody>
          <a:bodyPr/>
          <a:lstStyle/>
          <a:p>
            <a:fld id="{2577E379-9FC5-492D-9172-0A9EE55B05A7}" type="slidenum">
              <a:rPr lang="en-CA" smtClean="0"/>
              <a:t>22</a:t>
            </a:fld>
            <a:endParaRPr lang="en-CA"/>
          </a:p>
        </p:txBody>
      </p:sp>
    </p:spTree>
    <p:extLst>
      <p:ext uri="{BB962C8B-B14F-4D97-AF65-F5344CB8AC3E}">
        <p14:creationId xmlns:p14="http://schemas.microsoft.com/office/powerpoint/2010/main" val="2863796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Google, chat </a:t>
            </a:r>
            <a:r>
              <a:rPr lang="en-US" dirty="0" err="1"/>
              <a:t>gpt</a:t>
            </a:r>
            <a:r>
              <a:rPr lang="en-US" dirty="0"/>
              <a:t> </a:t>
            </a:r>
            <a:r>
              <a:rPr lang="en-US" dirty="0" err="1"/>
              <a:t>etc</a:t>
            </a:r>
            <a:endParaRPr lang="en-US" dirty="0"/>
          </a:p>
          <a:p>
            <a:r>
              <a:rPr lang="en-US" dirty="0"/>
              <a:t>Then have them do it and share answers</a:t>
            </a:r>
            <a:endParaRPr lang="en-CA" dirty="0"/>
          </a:p>
        </p:txBody>
      </p:sp>
      <p:sp>
        <p:nvSpPr>
          <p:cNvPr id="4" name="Slide Number Placeholder 3"/>
          <p:cNvSpPr>
            <a:spLocks noGrp="1"/>
          </p:cNvSpPr>
          <p:nvPr>
            <p:ph type="sldNum" sz="quarter" idx="5"/>
          </p:nvPr>
        </p:nvSpPr>
        <p:spPr/>
        <p:txBody>
          <a:bodyPr/>
          <a:lstStyle/>
          <a:p>
            <a:fld id="{D66826B0-C107-44AF-BD63-95CBFECE6FA6}" type="slidenum">
              <a:rPr lang="en-CA" smtClean="0"/>
              <a:pPr/>
              <a:t>23</a:t>
            </a:fld>
            <a:endParaRPr lang="en-CA"/>
          </a:p>
        </p:txBody>
      </p:sp>
    </p:spTree>
    <p:extLst>
      <p:ext uri="{BB962C8B-B14F-4D97-AF65-F5344CB8AC3E}">
        <p14:creationId xmlns:p14="http://schemas.microsoft.com/office/powerpoint/2010/main" val="3706656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 1969 – ARPANET is Born  - Origins</a:t>
            </a:r>
            <a:r>
              <a:rPr lang="en-US" dirty="0"/>
              <a:t>: ARPANET was funded by the </a:t>
            </a:r>
            <a:r>
              <a:rPr lang="en-US" b="1" dirty="0"/>
              <a:t>U.S. Department of Defense’s ARPA (Advanced Research Projects Agency)</a:t>
            </a:r>
            <a:r>
              <a:rPr lang="en-US" dirty="0"/>
              <a:t>. It was designed to facilitate communication between universities, military research centers, and government labs in a more efficient manner.</a:t>
            </a:r>
          </a:p>
          <a:p>
            <a:endParaRPr lang="en-US" dirty="0"/>
          </a:p>
          <a:p>
            <a:r>
              <a:rPr lang="en-US" dirty="0"/>
              <a:t>The first successful message on ARPANET was sent on </a:t>
            </a:r>
            <a:r>
              <a:rPr lang="en-US" b="1" dirty="0"/>
              <a:t>October 29, 1969</a:t>
            </a:r>
            <a:r>
              <a:rPr lang="en-US" dirty="0"/>
              <a:t> between two computers: one at the </a:t>
            </a:r>
            <a:r>
              <a:rPr lang="en-US" b="1" dirty="0"/>
              <a:t>University of California, Los Angeles (UCLA)</a:t>
            </a:r>
            <a:r>
              <a:rPr lang="en-US" dirty="0"/>
              <a:t> and the other at the </a:t>
            </a:r>
            <a:r>
              <a:rPr lang="en-US" b="1" dirty="0"/>
              <a:t>Stanford Research Institute (SRI)</a:t>
            </a:r>
            <a:r>
              <a:rPr lang="en-US" dirty="0"/>
              <a:t>.  They were trying to send the word ‘Logon’, but they only got “Lo” before the system crashed!  Non the less, </a:t>
            </a:r>
            <a:r>
              <a:rPr lang="en-US" dirty="0" err="1"/>
              <a:t>ArpaNet</a:t>
            </a:r>
            <a:r>
              <a:rPr lang="en-US" dirty="0"/>
              <a:t> worked!!!</a:t>
            </a:r>
            <a:endParaRPr lang="en-CA" dirty="0"/>
          </a:p>
        </p:txBody>
      </p:sp>
      <p:sp>
        <p:nvSpPr>
          <p:cNvPr id="4" name="Slide Number Placeholder 3"/>
          <p:cNvSpPr>
            <a:spLocks noGrp="1"/>
          </p:cNvSpPr>
          <p:nvPr>
            <p:ph type="sldNum" sz="quarter" idx="5"/>
          </p:nvPr>
        </p:nvSpPr>
        <p:spPr/>
        <p:txBody>
          <a:bodyPr/>
          <a:lstStyle/>
          <a:p>
            <a:fld id="{D66826B0-C107-44AF-BD63-95CBFECE6FA6}" type="slidenum">
              <a:rPr lang="en-CA" smtClean="0"/>
              <a:pPr/>
              <a:t>27</a:t>
            </a:fld>
            <a:endParaRPr lang="en-CA"/>
          </a:p>
        </p:txBody>
      </p:sp>
    </p:spTree>
    <p:extLst>
      <p:ext uri="{BB962C8B-B14F-4D97-AF65-F5344CB8AC3E}">
        <p14:creationId xmlns:p14="http://schemas.microsoft.com/office/powerpoint/2010/main" val="826301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Imagine you have a picture that you would like to send to your friend.  However, you only have a bunch of small envelopes that are too small to fit the picture.</a:t>
            </a:r>
          </a:p>
          <a:p>
            <a:endParaRPr lang="en-US" dirty="0"/>
          </a:p>
          <a:p>
            <a:r>
              <a:rPr lang="en-US" dirty="0"/>
              <a:t>So, you tear the picture into a whole bunch of smaller pieces and put each piece in a different envelope.  Each of these envelopes will have the address of your friend’s house.</a:t>
            </a:r>
          </a:p>
          <a:p>
            <a:r>
              <a:rPr lang="en-CA" dirty="0"/>
              <a:t>Next, you put all of the envelopes in a </a:t>
            </a:r>
            <a:r>
              <a:rPr lang="en-CA" dirty="0" err="1"/>
              <a:t>postbox</a:t>
            </a:r>
            <a:r>
              <a:rPr lang="en-CA" dirty="0"/>
              <a:t>.</a:t>
            </a:r>
          </a:p>
          <a:p>
            <a:r>
              <a:rPr lang="en-CA" dirty="0"/>
              <a:t>Now, it is the mail service’s job to deliver all of these envelopes to your friend.  However, the mail service doesn’t make any promises about how these envelopes will be delivered.  Some of them may be delivered by airmail</a:t>
            </a:r>
            <a:endParaRPr lang="en-US" dirty="0"/>
          </a:p>
        </p:txBody>
      </p:sp>
      <p:sp>
        <p:nvSpPr>
          <p:cNvPr id="4" name="Slide Number Placeholder 3"/>
          <p:cNvSpPr>
            <a:spLocks noGrp="1"/>
          </p:cNvSpPr>
          <p:nvPr>
            <p:ph type="sldNum" sz="quarter" idx="5"/>
          </p:nvPr>
        </p:nvSpPr>
        <p:spPr/>
        <p:txBody>
          <a:bodyPr/>
          <a:lstStyle/>
          <a:p>
            <a:fld id="{D66826B0-C107-44AF-BD63-95CBFECE6FA6}" type="slidenum">
              <a:rPr lang="en-CA" smtClean="0"/>
              <a:pPr/>
              <a:t>35</a:t>
            </a:fld>
            <a:endParaRPr lang="en-CA"/>
          </a:p>
        </p:txBody>
      </p:sp>
    </p:spTree>
    <p:extLst>
      <p:ext uri="{BB962C8B-B14F-4D97-AF65-F5344CB8AC3E}">
        <p14:creationId xmlns:p14="http://schemas.microsoft.com/office/powerpoint/2010/main" val="3469516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93323-C8D3-2F05-B560-19F9FB36F6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90C16C-77FC-28FA-45F2-5B3E1DF67D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256A86-E514-D815-25AC-9CCF87194AA0}"/>
              </a:ext>
            </a:extLst>
          </p:cNvPr>
          <p:cNvSpPr>
            <a:spLocks noGrp="1"/>
          </p:cNvSpPr>
          <p:nvPr>
            <p:ph type="body" idx="1"/>
          </p:nvPr>
        </p:nvSpPr>
        <p:spPr/>
        <p:txBody>
          <a:bodyPr/>
          <a:lstStyle/>
          <a:p>
            <a:r>
              <a:rPr lang="en-US" dirty="0"/>
              <a:t>Imagine you have a picture that you would like to send to your friend.  However, you only have a bunch of small envelopes that are too small to fit the picture.</a:t>
            </a:r>
          </a:p>
          <a:p>
            <a:endParaRPr lang="en-US" dirty="0"/>
          </a:p>
          <a:p>
            <a:r>
              <a:rPr lang="en-US" dirty="0"/>
              <a:t>So, you tear the picture into a whole bunch of smaller pieces and put each piece in a different envelope.  Each of these envelopes will have the address of your friend’s house.</a:t>
            </a:r>
          </a:p>
          <a:p>
            <a:r>
              <a:rPr lang="en-CA" dirty="0"/>
              <a:t>Next, you put all of the envelopes in a </a:t>
            </a:r>
            <a:r>
              <a:rPr lang="en-CA" dirty="0" err="1"/>
              <a:t>postbox</a:t>
            </a:r>
            <a:r>
              <a:rPr lang="en-CA" dirty="0"/>
              <a:t>.</a:t>
            </a:r>
          </a:p>
          <a:p>
            <a:r>
              <a:rPr lang="en-CA" dirty="0"/>
              <a:t>Now, it is the mail service’s job to deliver all of these envelopes to your friend.  However, the mail service doesn’t make any promises about how these envelopes will be delivered.  Some of them may be delivered by airmail</a:t>
            </a:r>
            <a:endParaRPr lang="en-US" dirty="0"/>
          </a:p>
        </p:txBody>
      </p:sp>
      <p:sp>
        <p:nvSpPr>
          <p:cNvPr id="4" name="Slide Number Placeholder 3">
            <a:extLst>
              <a:ext uri="{FF2B5EF4-FFF2-40B4-BE49-F238E27FC236}">
                <a16:creationId xmlns:a16="http://schemas.microsoft.com/office/drawing/2014/main" id="{94B7204B-A24C-81A1-C2BB-75719C6692A0}"/>
              </a:ext>
            </a:extLst>
          </p:cNvPr>
          <p:cNvSpPr>
            <a:spLocks noGrp="1"/>
          </p:cNvSpPr>
          <p:nvPr>
            <p:ph type="sldNum" sz="quarter" idx="5"/>
          </p:nvPr>
        </p:nvSpPr>
        <p:spPr/>
        <p:txBody>
          <a:bodyPr/>
          <a:lstStyle/>
          <a:p>
            <a:fld id="{D66826B0-C107-44AF-BD63-95CBFECE6FA6}" type="slidenum">
              <a:rPr lang="en-CA" smtClean="0"/>
              <a:pPr/>
              <a:t>36</a:t>
            </a:fld>
            <a:endParaRPr lang="en-CA"/>
          </a:p>
        </p:txBody>
      </p:sp>
    </p:spTree>
    <p:extLst>
      <p:ext uri="{BB962C8B-B14F-4D97-AF65-F5344CB8AC3E}">
        <p14:creationId xmlns:p14="http://schemas.microsoft.com/office/powerpoint/2010/main" val="2790632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reload if there are problems</a:t>
            </a:r>
            <a:endParaRPr lang="en-CA" dirty="0"/>
          </a:p>
        </p:txBody>
      </p:sp>
      <p:sp>
        <p:nvSpPr>
          <p:cNvPr id="4" name="Slide Number Placeholder 3"/>
          <p:cNvSpPr>
            <a:spLocks noGrp="1"/>
          </p:cNvSpPr>
          <p:nvPr>
            <p:ph type="sldNum" sz="quarter" idx="5"/>
          </p:nvPr>
        </p:nvSpPr>
        <p:spPr/>
        <p:txBody>
          <a:bodyPr/>
          <a:lstStyle/>
          <a:p>
            <a:fld id="{D66826B0-C107-44AF-BD63-95CBFECE6FA6}" type="slidenum">
              <a:rPr lang="en-CA" smtClean="0"/>
              <a:pPr/>
              <a:t>37</a:t>
            </a:fld>
            <a:endParaRPr lang="en-CA"/>
          </a:p>
        </p:txBody>
      </p:sp>
    </p:spTree>
    <p:extLst>
      <p:ext uri="{BB962C8B-B14F-4D97-AF65-F5344CB8AC3E}">
        <p14:creationId xmlns:p14="http://schemas.microsoft.com/office/powerpoint/2010/main" val="1320914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66826B0-C107-44AF-BD63-95CBFECE6FA6}" type="slidenum">
              <a:rPr lang="en-CA" smtClean="0"/>
              <a:pPr/>
              <a:t>45</a:t>
            </a:fld>
            <a:endParaRPr lang="en-CA"/>
          </a:p>
        </p:txBody>
      </p:sp>
    </p:spTree>
    <p:extLst>
      <p:ext uri="{BB962C8B-B14F-4D97-AF65-F5344CB8AC3E}">
        <p14:creationId xmlns:p14="http://schemas.microsoft.com/office/powerpoint/2010/main" val="3294292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1"/>
            <a:ext cx="103632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a:xfrm>
            <a:off x="609600" y="6356355"/>
            <a:ext cx="2844800" cy="365125"/>
          </a:xfrm>
          <a:prstGeom prst="rect">
            <a:avLst/>
          </a:prstGeom>
        </p:spPr>
        <p:txBody>
          <a:bodyPr/>
          <a:lstStyle/>
          <a:p>
            <a:fld id="{579086B7-8C52-4307-A6E2-68D55E03088D}" type="datetimeFigureOut">
              <a:rPr lang="en-CA" smtClean="0"/>
              <a:pPr/>
              <a:t>2025-09-04</a:t>
            </a:fld>
            <a:endParaRPr lang="en-CA"/>
          </a:p>
        </p:txBody>
      </p:sp>
      <p:sp>
        <p:nvSpPr>
          <p:cNvPr id="5" name="Footer Placeholder 4"/>
          <p:cNvSpPr>
            <a:spLocks noGrp="1"/>
          </p:cNvSpPr>
          <p:nvPr>
            <p:ph type="ftr" sz="quarter" idx="11"/>
          </p:nvPr>
        </p:nvSpPr>
        <p:spPr>
          <a:xfrm>
            <a:off x="4165600" y="6356355"/>
            <a:ext cx="38608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8737600" y="6356355"/>
            <a:ext cx="2844800" cy="365125"/>
          </a:xfrm>
          <a:prstGeom prst="rect">
            <a:avLst/>
          </a:prstGeom>
        </p:spPr>
        <p:txBody>
          <a:bodyPr/>
          <a:lstStyle/>
          <a:p>
            <a:fld id="{D988C55F-30EF-442D-9402-E550EFCE9044}" type="slidenum">
              <a:rPr lang="en-CA" smtClean="0"/>
              <a:pPr/>
              <a:t>‹#›</a:t>
            </a:fld>
            <a:endParaRPr lang="en-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a:xfrm>
            <a:off x="609600" y="6356355"/>
            <a:ext cx="2844800" cy="365125"/>
          </a:xfrm>
          <a:prstGeom prst="rect">
            <a:avLst/>
          </a:prstGeom>
        </p:spPr>
        <p:txBody>
          <a:bodyPr/>
          <a:lstStyle/>
          <a:p>
            <a:fld id="{579086B7-8C52-4307-A6E2-68D55E03088D}" type="datetimeFigureOut">
              <a:rPr lang="en-CA" smtClean="0"/>
              <a:pPr/>
              <a:t>2025-09-04</a:t>
            </a:fld>
            <a:endParaRPr lang="en-CA"/>
          </a:p>
        </p:txBody>
      </p:sp>
      <p:sp>
        <p:nvSpPr>
          <p:cNvPr id="6" name="Footer Placeholder 5"/>
          <p:cNvSpPr>
            <a:spLocks noGrp="1"/>
          </p:cNvSpPr>
          <p:nvPr>
            <p:ph type="ftr" sz="quarter" idx="11"/>
          </p:nvPr>
        </p:nvSpPr>
        <p:spPr>
          <a:xfrm>
            <a:off x="4165600" y="6356355"/>
            <a:ext cx="3860800" cy="365125"/>
          </a:xfrm>
          <a:prstGeom prst="rect">
            <a:avLst/>
          </a:prstGeom>
        </p:spPr>
        <p:txBody>
          <a:bodyPr/>
          <a:lstStyle/>
          <a:p>
            <a:endParaRPr lang="en-CA"/>
          </a:p>
        </p:txBody>
      </p:sp>
      <p:sp>
        <p:nvSpPr>
          <p:cNvPr id="7" name="Slide Number Placeholder 6"/>
          <p:cNvSpPr>
            <a:spLocks noGrp="1"/>
          </p:cNvSpPr>
          <p:nvPr>
            <p:ph type="sldNum" sz="quarter" idx="12"/>
          </p:nvPr>
        </p:nvSpPr>
        <p:spPr>
          <a:xfrm>
            <a:off x="8737600" y="6356355"/>
            <a:ext cx="2844800" cy="365125"/>
          </a:xfrm>
          <a:prstGeom prst="rect">
            <a:avLst/>
          </a:prstGeom>
        </p:spPr>
        <p:txBody>
          <a:bodyPr/>
          <a:lstStyle/>
          <a:p>
            <a:fld id="{D988C55F-30EF-442D-9402-E550EFCE9044}" type="slidenum">
              <a:rPr lang="en-CA" smtClean="0"/>
              <a:pPr/>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6"/>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5"/>
            <a:ext cx="2844800" cy="365125"/>
          </a:xfrm>
          <a:prstGeom prst="rect">
            <a:avLst/>
          </a:prstGeom>
        </p:spPr>
        <p:txBody>
          <a:bodyPr/>
          <a:lstStyle/>
          <a:p>
            <a:fld id="{579086B7-8C52-4307-A6E2-68D55E03088D}" type="datetimeFigureOut">
              <a:rPr lang="en-CA" smtClean="0"/>
              <a:pPr/>
              <a:t>2025-09-04</a:t>
            </a:fld>
            <a:endParaRPr lang="en-CA"/>
          </a:p>
        </p:txBody>
      </p:sp>
      <p:sp>
        <p:nvSpPr>
          <p:cNvPr id="5" name="Footer Placeholder 4"/>
          <p:cNvSpPr>
            <a:spLocks noGrp="1"/>
          </p:cNvSpPr>
          <p:nvPr>
            <p:ph type="ftr" sz="quarter" idx="11"/>
          </p:nvPr>
        </p:nvSpPr>
        <p:spPr>
          <a:xfrm>
            <a:off x="4165600" y="6356355"/>
            <a:ext cx="38608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8737600" y="6356355"/>
            <a:ext cx="2844800" cy="365125"/>
          </a:xfrm>
          <a:prstGeom prst="rect">
            <a:avLst/>
          </a:prstGeom>
        </p:spPr>
        <p:txBody>
          <a:bodyPr/>
          <a:lstStyle/>
          <a:p>
            <a:fld id="{D988C55F-30EF-442D-9402-E550EFCE9044}" type="slidenum">
              <a:rPr lang="en-CA" smtClean="0"/>
              <a:pPr/>
              <a:t>‹#›</a:t>
            </a:fld>
            <a:endParaRPr lang="en-C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4"/>
            <a:ext cx="4011084" cy="1162051"/>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09606"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5"/>
            <a:ext cx="2844800" cy="365125"/>
          </a:xfrm>
          <a:prstGeom prst="rect">
            <a:avLst/>
          </a:prstGeom>
        </p:spPr>
        <p:txBody>
          <a:bodyPr/>
          <a:lstStyle/>
          <a:p>
            <a:fld id="{579086B7-8C52-4307-A6E2-68D55E03088D}" type="datetimeFigureOut">
              <a:rPr lang="en-CA" smtClean="0"/>
              <a:pPr/>
              <a:t>2025-09-04</a:t>
            </a:fld>
            <a:endParaRPr lang="en-CA"/>
          </a:p>
        </p:txBody>
      </p:sp>
      <p:sp>
        <p:nvSpPr>
          <p:cNvPr id="6" name="Footer Placeholder 5"/>
          <p:cNvSpPr>
            <a:spLocks noGrp="1"/>
          </p:cNvSpPr>
          <p:nvPr>
            <p:ph type="ftr" sz="quarter" idx="11"/>
          </p:nvPr>
        </p:nvSpPr>
        <p:spPr>
          <a:xfrm>
            <a:off x="4165600" y="6356355"/>
            <a:ext cx="3860800" cy="365125"/>
          </a:xfrm>
          <a:prstGeom prst="rect">
            <a:avLst/>
          </a:prstGeom>
        </p:spPr>
        <p:txBody>
          <a:bodyPr/>
          <a:lstStyle/>
          <a:p>
            <a:endParaRPr lang="en-CA"/>
          </a:p>
        </p:txBody>
      </p:sp>
      <p:sp>
        <p:nvSpPr>
          <p:cNvPr id="7" name="Slide Number Placeholder 6"/>
          <p:cNvSpPr>
            <a:spLocks noGrp="1"/>
          </p:cNvSpPr>
          <p:nvPr>
            <p:ph type="sldNum" sz="quarter" idx="12"/>
          </p:nvPr>
        </p:nvSpPr>
        <p:spPr>
          <a:xfrm>
            <a:off x="8737600" y="6356355"/>
            <a:ext cx="2844800" cy="365125"/>
          </a:xfrm>
          <a:prstGeom prst="rect">
            <a:avLst/>
          </a:prstGeom>
        </p:spPr>
        <p:txBody>
          <a:bodyPr/>
          <a:lstStyle/>
          <a:p>
            <a:fld id="{D988C55F-30EF-442D-9402-E550EFCE9044}" type="slidenum">
              <a:rPr lang="en-CA" smtClean="0"/>
              <a:pPr/>
              <a:t>‹#›</a:t>
            </a:fld>
            <a:endParaRPr lang="en-CA"/>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9"/>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2389717" y="5367342"/>
            <a:ext cx="7315200" cy="80486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5"/>
            <a:ext cx="2844800" cy="365125"/>
          </a:xfrm>
          <a:prstGeom prst="rect">
            <a:avLst/>
          </a:prstGeom>
        </p:spPr>
        <p:txBody>
          <a:bodyPr/>
          <a:lstStyle/>
          <a:p>
            <a:fld id="{579086B7-8C52-4307-A6E2-68D55E03088D}" type="datetimeFigureOut">
              <a:rPr lang="en-CA" smtClean="0"/>
              <a:pPr/>
              <a:t>2025-09-04</a:t>
            </a:fld>
            <a:endParaRPr lang="en-CA"/>
          </a:p>
        </p:txBody>
      </p:sp>
      <p:sp>
        <p:nvSpPr>
          <p:cNvPr id="6" name="Footer Placeholder 5"/>
          <p:cNvSpPr>
            <a:spLocks noGrp="1"/>
          </p:cNvSpPr>
          <p:nvPr>
            <p:ph type="ftr" sz="quarter" idx="11"/>
          </p:nvPr>
        </p:nvSpPr>
        <p:spPr>
          <a:xfrm>
            <a:off x="4165600" y="6356355"/>
            <a:ext cx="3860800" cy="365125"/>
          </a:xfrm>
          <a:prstGeom prst="rect">
            <a:avLst/>
          </a:prstGeom>
        </p:spPr>
        <p:txBody>
          <a:bodyPr/>
          <a:lstStyle/>
          <a:p>
            <a:endParaRPr lang="en-CA"/>
          </a:p>
        </p:txBody>
      </p:sp>
      <p:sp>
        <p:nvSpPr>
          <p:cNvPr id="7" name="Slide Number Placeholder 6"/>
          <p:cNvSpPr>
            <a:spLocks noGrp="1"/>
          </p:cNvSpPr>
          <p:nvPr>
            <p:ph type="sldNum" sz="quarter" idx="12"/>
          </p:nvPr>
        </p:nvSpPr>
        <p:spPr>
          <a:xfrm>
            <a:off x="8737600" y="6356355"/>
            <a:ext cx="2844800" cy="365125"/>
          </a:xfrm>
          <a:prstGeom prst="rect">
            <a:avLst/>
          </a:prstGeom>
        </p:spPr>
        <p:txBody>
          <a:bodyPr/>
          <a:lstStyle/>
          <a:p>
            <a:fld id="{D988C55F-30EF-442D-9402-E550EFCE9044}" type="slidenum">
              <a:rPr lang="en-CA" smtClean="0"/>
              <a:pPr/>
              <a:t>‹#›</a:t>
            </a:fld>
            <a:endParaRPr lang="en-CA"/>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609600" y="6356355"/>
            <a:ext cx="2844800" cy="365125"/>
          </a:xfrm>
          <a:prstGeom prst="rect">
            <a:avLst/>
          </a:prstGeom>
        </p:spPr>
        <p:txBody>
          <a:bodyPr/>
          <a:lstStyle/>
          <a:p>
            <a:fld id="{579086B7-8C52-4307-A6E2-68D55E03088D}" type="datetimeFigureOut">
              <a:rPr lang="en-CA" smtClean="0"/>
              <a:pPr/>
              <a:t>2025-09-04</a:t>
            </a:fld>
            <a:endParaRPr lang="en-CA"/>
          </a:p>
        </p:txBody>
      </p:sp>
      <p:sp>
        <p:nvSpPr>
          <p:cNvPr id="5" name="Footer Placeholder 4"/>
          <p:cNvSpPr>
            <a:spLocks noGrp="1"/>
          </p:cNvSpPr>
          <p:nvPr>
            <p:ph type="ftr" sz="quarter" idx="11"/>
          </p:nvPr>
        </p:nvSpPr>
        <p:spPr>
          <a:xfrm>
            <a:off x="4165600" y="6356355"/>
            <a:ext cx="38608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8737600" y="6356355"/>
            <a:ext cx="2844800" cy="365125"/>
          </a:xfrm>
          <a:prstGeom prst="rect">
            <a:avLst/>
          </a:prstGeom>
        </p:spPr>
        <p:txBody>
          <a:bodyPr/>
          <a:lstStyle/>
          <a:p>
            <a:fld id="{D988C55F-30EF-442D-9402-E550EFCE9044}" type="slidenum">
              <a:rPr lang="en-CA" smtClean="0"/>
              <a:pPr/>
              <a:t>‹#›</a:t>
            </a:fld>
            <a:endParaRPr lang="en-CA"/>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7432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09600" y="27464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609600" y="6356355"/>
            <a:ext cx="2844800" cy="365125"/>
          </a:xfrm>
          <a:prstGeom prst="rect">
            <a:avLst/>
          </a:prstGeom>
        </p:spPr>
        <p:txBody>
          <a:bodyPr/>
          <a:lstStyle/>
          <a:p>
            <a:fld id="{579086B7-8C52-4307-A6E2-68D55E03088D}" type="datetimeFigureOut">
              <a:rPr lang="en-CA" smtClean="0"/>
              <a:pPr/>
              <a:t>2025-09-04</a:t>
            </a:fld>
            <a:endParaRPr lang="en-CA"/>
          </a:p>
        </p:txBody>
      </p:sp>
      <p:sp>
        <p:nvSpPr>
          <p:cNvPr id="5" name="Footer Placeholder 4"/>
          <p:cNvSpPr>
            <a:spLocks noGrp="1"/>
          </p:cNvSpPr>
          <p:nvPr>
            <p:ph type="ftr" sz="quarter" idx="11"/>
          </p:nvPr>
        </p:nvSpPr>
        <p:spPr>
          <a:xfrm>
            <a:off x="4165600" y="6356355"/>
            <a:ext cx="38608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8737600" y="6356355"/>
            <a:ext cx="2844800" cy="365125"/>
          </a:xfrm>
          <a:prstGeom prst="rect">
            <a:avLst/>
          </a:prstGeom>
        </p:spPr>
        <p:txBody>
          <a:bodyPr/>
          <a:lstStyle/>
          <a:p>
            <a:fld id="{D988C55F-30EF-442D-9402-E550EFCE9044}" type="slidenum">
              <a:rPr lang="en-CA" smtClean="0"/>
              <a:pPr/>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CA"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609600" y="6356355"/>
            <a:ext cx="2844800" cy="365125"/>
          </a:xfrm>
          <a:prstGeom prst="rect">
            <a:avLst/>
          </a:prstGeom>
        </p:spPr>
        <p:txBody>
          <a:bodyPr/>
          <a:lstStyle/>
          <a:p>
            <a:fld id="{579086B7-8C52-4307-A6E2-68D55E03088D}" type="datetimeFigureOut">
              <a:rPr lang="en-CA" smtClean="0"/>
              <a:pPr/>
              <a:t>2025-09-04</a:t>
            </a:fld>
            <a:endParaRPr lang="en-CA"/>
          </a:p>
        </p:txBody>
      </p:sp>
      <p:sp>
        <p:nvSpPr>
          <p:cNvPr id="5" name="Footer Placeholder 4"/>
          <p:cNvSpPr>
            <a:spLocks noGrp="1"/>
          </p:cNvSpPr>
          <p:nvPr>
            <p:ph type="ftr" sz="quarter" idx="11"/>
          </p:nvPr>
        </p:nvSpPr>
        <p:spPr>
          <a:xfrm>
            <a:off x="4165600" y="6356355"/>
            <a:ext cx="38608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8737600" y="6356355"/>
            <a:ext cx="2844800" cy="365125"/>
          </a:xfrm>
          <a:prstGeom prst="rect">
            <a:avLst/>
          </a:prstGeom>
        </p:spPr>
        <p:txBody>
          <a:bodyPr/>
          <a:lstStyle/>
          <a:p>
            <a:fld id="{D988C55F-30EF-442D-9402-E550EFCE9044}" type="slidenum">
              <a:rPr lang="en-CA" smtClean="0"/>
              <a:pPr/>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lvl1pPr>
              <a:defRPr lang="en-CA" dirty="0"/>
            </a:lvl1pPr>
          </a:lstStyle>
          <a:p>
            <a:pPr lvl="0"/>
            <a:r>
              <a:rPr lang="en-US" dirty="0"/>
              <a:t>Click to edit Master title style</a:t>
            </a:r>
            <a:endParaRPr lang="en-CA" dirty="0"/>
          </a:p>
        </p:txBody>
      </p:sp>
      <p:sp>
        <p:nvSpPr>
          <p:cNvPr id="3" name="Date Placeholder 2"/>
          <p:cNvSpPr>
            <a:spLocks noGrp="1"/>
          </p:cNvSpPr>
          <p:nvPr>
            <p:ph type="dt" sz="half" idx="10"/>
          </p:nvPr>
        </p:nvSpPr>
        <p:spPr>
          <a:xfrm>
            <a:off x="609600" y="6356355"/>
            <a:ext cx="2844800" cy="365125"/>
          </a:xfrm>
          <a:prstGeom prst="rect">
            <a:avLst/>
          </a:prstGeom>
        </p:spPr>
        <p:txBody>
          <a:bodyPr/>
          <a:lstStyle/>
          <a:p>
            <a:fld id="{579086B7-8C52-4307-A6E2-68D55E03088D}" type="datetimeFigureOut">
              <a:rPr lang="en-CA" smtClean="0"/>
              <a:pPr/>
              <a:t>2025-09-04</a:t>
            </a:fld>
            <a:endParaRPr lang="en-CA"/>
          </a:p>
        </p:txBody>
      </p:sp>
      <p:sp>
        <p:nvSpPr>
          <p:cNvPr id="4" name="Footer Placeholder 3"/>
          <p:cNvSpPr>
            <a:spLocks noGrp="1"/>
          </p:cNvSpPr>
          <p:nvPr>
            <p:ph type="ftr" sz="quarter" idx="11"/>
          </p:nvPr>
        </p:nvSpPr>
        <p:spPr>
          <a:xfrm>
            <a:off x="4165600" y="6356355"/>
            <a:ext cx="3860800" cy="365125"/>
          </a:xfrm>
          <a:prstGeom prst="rect">
            <a:avLst/>
          </a:prstGeom>
        </p:spPr>
        <p:txBody>
          <a:bodyPr/>
          <a:lstStyle/>
          <a:p>
            <a:endParaRPr lang="en-CA"/>
          </a:p>
        </p:txBody>
      </p:sp>
      <p:sp>
        <p:nvSpPr>
          <p:cNvPr id="5" name="Slide Number Placeholder 4"/>
          <p:cNvSpPr>
            <a:spLocks noGrp="1"/>
          </p:cNvSpPr>
          <p:nvPr>
            <p:ph type="sldNum" sz="quarter" idx="12"/>
          </p:nvPr>
        </p:nvSpPr>
        <p:spPr>
          <a:xfrm>
            <a:off x="8737600" y="6356355"/>
            <a:ext cx="2844800" cy="365125"/>
          </a:xfrm>
          <a:prstGeom prst="rect">
            <a:avLst/>
          </a:prstGeom>
        </p:spPr>
        <p:txBody>
          <a:bodyPr/>
          <a:lstStyle/>
          <a:p>
            <a:fld id="{D988C55F-30EF-442D-9402-E550EFCE9044}" type="slidenum">
              <a:rPr lang="en-CA" smtClean="0"/>
              <a:pPr/>
              <a:t>‹#›</a:t>
            </a:fld>
            <a:endParaRPr lang="en-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3" name="Video 5" descr="A black and white photo of a city&#10;&#10;Description automatically generated with low confidence">
            <a:extLst>
              <a:ext uri="{FF2B5EF4-FFF2-40B4-BE49-F238E27FC236}">
                <a16:creationId xmlns:a16="http://schemas.microsoft.com/office/drawing/2014/main" id="{2C88072A-5BC1-A252-1C33-71ECDEFCE081}"/>
              </a:ext>
            </a:extLst>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srcRect t="14507" r="-1" b="12372"/>
          <a:stretch/>
        </p:blipFill>
        <p:spPr>
          <a:xfrm>
            <a:off x="-794591" y="-146991"/>
            <a:ext cx="13361557" cy="7151982"/>
          </a:xfrm>
          <a:prstGeom prst="rect">
            <a:avLst/>
          </a:prstGeom>
          <a:noFill/>
        </p:spPr>
      </p:pic>
      <p:sp>
        <p:nvSpPr>
          <p:cNvPr id="2" name="Title 1"/>
          <p:cNvSpPr>
            <a:spLocks noGrp="1"/>
          </p:cNvSpPr>
          <p:nvPr>
            <p:ph type="title"/>
          </p:nvPr>
        </p:nvSpPr>
        <p:spPr>
          <a:xfrm>
            <a:off x="545990" y="142175"/>
            <a:ext cx="10972800" cy="571500"/>
          </a:xfrm>
        </p:spPr>
        <p:txBody>
          <a:bodyPr>
            <a:noAutofit/>
            <a:scene3d>
              <a:camera prst="orthographicFront"/>
              <a:lightRig rig="brightRoom" dir="t"/>
            </a:scene3d>
            <a:sp3d extrusionH="57150" contourW="6350" prstMaterial="plastic">
              <a:bevelT w="20320" h="20320" prst="softRound"/>
              <a:contourClr>
                <a:schemeClr val="accent1">
                  <a:tint val="100000"/>
                  <a:shade val="100000"/>
                  <a:hueMod val="100000"/>
                  <a:satMod val="100000"/>
                </a:schemeClr>
              </a:contourClr>
            </a:sp3d>
          </a:bodyPr>
          <a:lstStyle>
            <a:lvl1pPr>
              <a:defRPr lang="en-CA" sz="3600" b="1" i="0" kern="1200" cap="small" baseline="0" dirty="0">
                <a:solidFill>
                  <a:srgbClr val="FFFF00"/>
                </a:solidFill>
                <a:effectLst>
                  <a:outerShdw blurRad="38100" dist="38100" dir="2700000" algn="tl">
                    <a:srgbClr val="000000">
                      <a:alpha val="43137"/>
                    </a:srgbClr>
                  </a:outerShdw>
                </a:effectLst>
                <a:latin typeface="Montserrat ExtraBold" panose="00000900000000000000" pitchFamily="2" charset="0"/>
                <a:ea typeface="+mj-ea"/>
                <a:cs typeface="+mj-cs"/>
              </a:defRPr>
            </a:lvl1pPr>
          </a:lstStyle>
          <a:p>
            <a:r>
              <a:rPr lang="en-US" dirty="0"/>
              <a:t>Click to edit Master title style</a:t>
            </a:r>
            <a:endParaRPr lang="en-CA" dirty="0"/>
          </a:p>
        </p:txBody>
      </p:sp>
      <p:sp>
        <p:nvSpPr>
          <p:cNvPr id="7" name="Text Placeholder 6">
            <a:extLst>
              <a:ext uri="{FF2B5EF4-FFF2-40B4-BE49-F238E27FC236}">
                <a16:creationId xmlns:a16="http://schemas.microsoft.com/office/drawing/2014/main" id="{10C3A4F4-9650-69BB-A30E-E5491198F423}"/>
              </a:ext>
            </a:extLst>
          </p:cNvPr>
          <p:cNvSpPr>
            <a:spLocks noGrp="1"/>
          </p:cNvSpPr>
          <p:nvPr>
            <p:ph type="body" sz="quarter" idx="11" hasCustomPrompt="1"/>
          </p:nvPr>
        </p:nvSpPr>
        <p:spPr>
          <a:xfrm>
            <a:off x="2176184" y="5547682"/>
            <a:ext cx="8099803" cy="571500"/>
          </a:xfrm>
        </p:spPr>
        <p:txBody>
          <a:bodyPr>
            <a:noAutofit/>
          </a:bodyPr>
          <a:lstStyle>
            <a:lvl1pPr marL="0" indent="0" algn="ctr">
              <a:buNone/>
              <a:defRPr sz="2400">
                <a:ln>
                  <a:noFill/>
                </a:ln>
                <a:solidFill>
                  <a:srgbClr val="00FFFF"/>
                </a:solidFill>
                <a:effectLst>
                  <a:glow rad="101600">
                    <a:schemeClr val="tx1">
                      <a:alpha val="60000"/>
                    </a:schemeClr>
                  </a:glow>
                  <a:outerShdw blurRad="38100" dist="38100" dir="2700000" algn="tl">
                    <a:srgbClr val="000000">
                      <a:alpha val="43137"/>
                    </a:srgbClr>
                  </a:outerShdw>
                </a:effectLst>
              </a:defRPr>
            </a:lvl1pPr>
            <a:lvl2pPr>
              <a:defRPr sz="3600"/>
            </a:lvl2pPr>
            <a:lvl3pPr>
              <a:defRPr sz="2800"/>
            </a:lvl3pPr>
            <a:lvl4pPr>
              <a:defRPr sz="2400"/>
            </a:lvl4pPr>
            <a:lvl5pPr>
              <a:defRPr sz="2400"/>
            </a:lvl5pPr>
          </a:lstStyle>
          <a:p>
            <a:pPr lvl="0"/>
            <a:r>
              <a:rPr lang="en-US" dirty="0"/>
              <a:t>…</a:t>
            </a:r>
            <a:endParaRPr lang="en-CA" dirty="0"/>
          </a:p>
        </p:txBody>
      </p:sp>
      <p:sp>
        <p:nvSpPr>
          <p:cNvPr id="4" name="TextBox 3">
            <a:extLst>
              <a:ext uri="{FF2B5EF4-FFF2-40B4-BE49-F238E27FC236}">
                <a16:creationId xmlns:a16="http://schemas.microsoft.com/office/drawing/2014/main" id="{69CD2558-4EF8-42F5-E0BB-943A82FE395E}"/>
              </a:ext>
            </a:extLst>
          </p:cNvPr>
          <p:cNvSpPr txBox="1"/>
          <p:nvPr userDrawn="1"/>
        </p:nvSpPr>
        <p:spPr>
          <a:xfrm>
            <a:off x="3579368" y="1491915"/>
            <a:ext cx="5293437" cy="3154710"/>
          </a:xfrm>
          <a:prstGeom prst="rect">
            <a:avLst/>
          </a:prstGeom>
          <a:noFill/>
          <a:effectLst>
            <a:glow rad="228600">
              <a:srgbClr val="FF00FF">
                <a:alpha val="40000"/>
              </a:srgbClr>
            </a:glow>
          </a:effectLst>
          <a:scene3d>
            <a:camera prst="orthographicFront"/>
            <a:lightRig rig="threePt" dir="t"/>
          </a:scene3d>
          <a:sp3d>
            <a:bevelT/>
          </a:sp3d>
        </p:spPr>
        <p:txBody>
          <a:bodyPr wrap="none" rtlCol="0">
            <a:spAutoFit/>
          </a:bodyPr>
          <a:lstStyle/>
          <a:p>
            <a:r>
              <a:rPr lang="en-US" sz="19900" b="1" dirty="0">
                <a:ln>
                  <a:solidFill>
                    <a:schemeClr val="tx1"/>
                  </a:solidFill>
                </a:ln>
                <a:solidFill>
                  <a:schemeClr val="bg1"/>
                </a:solidFill>
                <a:effectLst>
                  <a:glow rad="127000">
                    <a:srgbClr val="00FFFF"/>
                  </a:glow>
                </a:effectLst>
                <a:latin typeface="Mistral" panose="03090702030407020403" pitchFamily="66" charset="0"/>
              </a:rPr>
              <a:t>Demo!</a:t>
            </a:r>
            <a:endParaRPr lang="en-CA" sz="19900" b="1" dirty="0">
              <a:ln>
                <a:solidFill>
                  <a:schemeClr val="tx1"/>
                </a:solidFill>
              </a:ln>
              <a:solidFill>
                <a:schemeClr val="bg1"/>
              </a:solidFill>
              <a:effectLst>
                <a:glow rad="127000">
                  <a:srgbClr val="00FFFF"/>
                </a:glow>
              </a:effectLst>
              <a:latin typeface="Mistral" panose="03090702030407020403" pitchFamily="66" charset="0"/>
            </a:endParaRPr>
          </a:p>
        </p:txBody>
      </p:sp>
    </p:spTree>
    <p:extLst>
      <p:ext uri="{BB962C8B-B14F-4D97-AF65-F5344CB8AC3E}">
        <p14:creationId xmlns:p14="http://schemas.microsoft.com/office/powerpoint/2010/main" val="245841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3"/>
                                        </p:tgtEl>
                                      </p:cBhvr>
                                    </p:cmd>
                                  </p:childTnLst>
                                </p:cTn>
                              </p:par>
                              <p:par>
                                <p:cTn id="7" presetID="42"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anim calcmode="lin" valueType="num">
                                      <p:cBhvr>
                                        <p:cTn id="10" dur="1000" fill="hold"/>
                                        <p:tgtEl>
                                          <p:spTgt spid="4"/>
                                        </p:tgtEl>
                                        <p:attrNameLst>
                                          <p:attrName>ppt_x</p:attrName>
                                        </p:attrNameLst>
                                      </p:cBhvr>
                                      <p:tavLst>
                                        <p:tav tm="0">
                                          <p:val>
                                            <p:strVal val="#ppt_x"/>
                                          </p:val>
                                        </p:tav>
                                        <p:tav tm="100000">
                                          <p:val>
                                            <p:strVal val="#ppt_x"/>
                                          </p:val>
                                        </p:tav>
                                      </p:tavLst>
                                    </p:anim>
                                    <p:anim calcmode="lin" valueType="num">
                                      <p:cBhvr>
                                        <p:cTn id="1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mute="1">
                <p:cTn id="17" repeatCount="indefinite" fill="hold" display="0">
                  <p:stCondLst>
                    <p:cond delay="indefinite"/>
                  </p:stCondLst>
                </p:cTn>
                <p:tgtEl>
                  <p:spTgt spid="3"/>
                </p:tgtEl>
              </p:cMediaNode>
            </p:video>
          </p:childTnLst>
        </p:cTn>
      </p:par>
    </p:tnLst>
    <p:bldLst>
      <p:bldP spid="4" grpId="0"/>
      <p:bldP spid="4"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https://hdwallsource.com/img/2014/7/cool-computer-backgrounds-27940-28662-hd-wallpapers.jpg">
            <a:extLst>
              <a:ext uri="{FF2B5EF4-FFF2-40B4-BE49-F238E27FC236}">
                <a16:creationId xmlns:a16="http://schemas.microsoft.com/office/drawing/2014/main" id="{BBD2BBF7-9E82-D807-DA2C-AFE5AC0509BA}"/>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4946" b="6025"/>
          <a:stretch/>
        </p:blipFill>
        <p:spPr bwMode="auto">
          <a:xfrm>
            <a:off x="0" y="43706"/>
            <a:ext cx="12246512" cy="68142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98CDD70-555E-CF2E-7ED6-B21513911482}"/>
              </a:ext>
            </a:extLst>
          </p:cNvPr>
          <p:cNvSpPr txBox="1"/>
          <p:nvPr userDrawn="1"/>
        </p:nvSpPr>
        <p:spPr>
          <a:xfrm>
            <a:off x="3684780" y="0"/>
            <a:ext cx="4477508" cy="1569660"/>
          </a:xfrm>
          <a:prstGeom prst="rect">
            <a:avLst/>
          </a:prstGeom>
          <a:noFill/>
          <a:effectLst>
            <a:glow rad="228600">
              <a:srgbClr val="FF00FF">
                <a:alpha val="40000"/>
              </a:srgbClr>
            </a:glow>
          </a:effectLst>
          <a:scene3d>
            <a:camera prst="orthographicFront"/>
            <a:lightRig rig="threePt" dir="t"/>
          </a:scene3d>
          <a:sp3d>
            <a:bevelT/>
          </a:sp3d>
        </p:spPr>
        <p:txBody>
          <a:bodyPr wrap="none" rtlCol="0">
            <a:spAutoFit/>
          </a:bodyPr>
          <a:lstStyle/>
          <a:p>
            <a:r>
              <a:rPr lang="en-US" sz="9600" b="1" dirty="0">
                <a:ln>
                  <a:solidFill>
                    <a:schemeClr val="tx1"/>
                  </a:solidFill>
                </a:ln>
                <a:solidFill>
                  <a:schemeClr val="bg1"/>
                </a:solidFill>
                <a:effectLst>
                  <a:glow rad="127000">
                    <a:srgbClr val="FF00FF"/>
                  </a:glow>
                </a:effectLst>
                <a:latin typeface="Mistral" panose="03090702030407020403" pitchFamily="66" charset="0"/>
              </a:rPr>
              <a:t>Your Turn!</a:t>
            </a:r>
            <a:endParaRPr lang="en-CA" sz="9600" b="1" dirty="0">
              <a:ln>
                <a:solidFill>
                  <a:schemeClr val="tx1"/>
                </a:solidFill>
              </a:ln>
              <a:solidFill>
                <a:schemeClr val="bg1"/>
              </a:solidFill>
              <a:effectLst>
                <a:glow rad="127000">
                  <a:srgbClr val="FF00FF"/>
                </a:glow>
              </a:effectLst>
              <a:latin typeface="Mistral" panose="03090702030407020403" pitchFamily="66" charset="0"/>
            </a:endParaRPr>
          </a:p>
        </p:txBody>
      </p:sp>
      <p:sp>
        <p:nvSpPr>
          <p:cNvPr id="2" name="Title 1">
            <a:extLst>
              <a:ext uri="{FF2B5EF4-FFF2-40B4-BE49-F238E27FC236}">
                <a16:creationId xmlns:a16="http://schemas.microsoft.com/office/drawing/2014/main" id="{419FCBDC-5263-389A-55E0-DA9595ECD092}"/>
              </a:ext>
            </a:extLst>
          </p:cNvPr>
          <p:cNvSpPr>
            <a:spLocks noGrp="1"/>
          </p:cNvSpPr>
          <p:nvPr>
            <p:ph type="title"/>
          </p:nvPr>
        </p:nvSpPr>
        <p:spPr>
          <a:xfrm>
            <a:off x="437134" y="2071544"/>
            <a:ext cx="10972800" cy="571500"/>
          </a:xfrm>
        </p:spPr>
        <p:txBody>
          <a:bodyPr>
            <a:noAutofit/>
          </a:bodyPr>
          <a:lstStyle>
            <a:lvl1pPr>
              <a:defRPr sz="3200">
                <a:solidFill>
                  <a:schemeClr val="bg1"/>
                </a:solidFill>
              </a:defRPr>
            </a:lvl1pPr>
          </a:lstStyle>
          <a:p>
            <a:r>
              <a:rPr lang="en-US" dirty="0"/>
              <a:t>Click to edit Master title style</a:t>
            </a:r>
            <a:endParaRPr lang="en-CA" dirty="0"/>
          </a:p>
        </p:txBody>
      </p:sp>
    </p:spTree>
    <p:extLst>
      <p:ext uri="{BB962C8B-B14F-4D97-AF65-F5344CB8AC3E}">
        <p14:creationId xmlns:p14="http://schemas.microsoft.com/office/powerpoint/2010/main" val="2179488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Content with Caption">
    <p:spTree>
      <p:nvGrpSpPr>
        <p:cNvPr id="1" name=""/>
        <p:cNvGrpSpPr/>
        <p:nvPr/>
      </p:nvGrpSpPr>
      <p:grpSpPr>
        <a:xfrm>
          <a:off x="0" y="0"/>
          <a:ext cx="0" cy="0"/>
          <a:chOff x="0" y="0"/>
          <a:chExt cx="0" cy="0"/>
        </a:xfrm>
      </p:grpSpPr>
      <p:sp>
        <p:nvSpPr>
          <p:cNvPr id="8" name="Rectangle 7"/>
          <p:cNvSpPr/>
          <p:nvPr userDrawn="1"/>
        </p:nvSpPr>
        <p:spPr>
          <a:xfrm>
            <a:off x="10032438" y="68626"/>
            <a:ext cx="2113557" cy="6704956"/>
          </a:xfrm>
          <a:prstGeom prst="rect">
            <a:avLst/>
          </a:prstGeom>
          <a:solidFill>
            <a:srgbClr val="00FFFF">
              <a:alpha val="20000"/>
            </a:srgbClr>
          </a:solidFill>
          <a:ln>
            <a:solidFill>
              <a:srgbClr val="00FF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algn="ctr"/>
            <a:r>
              <a:rPr lang="en-CA" sz="2400" b="1">
                <a:effectLst>
                  <a:outerShdw blurRad="38100" dist="38100" dir="2700000" algn="tl">
                    <a:srgbClr val="000000">
                      <a:alpha val="43137"/>
                    </a:srgbClr>
                  </a:outerShdw>
                </a:effectLst>
              </a:rPr>
              <a:t>Method</a:t>
            </a:r>
          </a:p>
        </p:txBody>
      </p:sp>
      <p:sp>
        <p:nvSpPr>
          <p:cNvPr id="9" name="Rectangle 8"/>
          <p:cNvSpPr/>
          <p:nvPr userDrawn="1"/>
        </p:nvSpPr>
        <p:spPr>
          <a:xfrm>
            <a:off x="2977269" y="66234"/>
            <a:ext cx="7055168" cy="6704956"/>
          </a:xfrm>
          <a:prstGeom prst="rect">
            <a:avLst/>
          </a:prstGeom>
          <a:solidFill>
            <a:srgbClr val="00FFFF">
              <a:alpha val="20000"/>
            </a:srgbClr>
          </a:solidFill>
          <a:ln>
            <a:solidFill>
              <a:srgbClr val="00FF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CA" sz="2400" b="1">
                <a:effectLst>
                  <a:outerShdw blurRad="38100" dist="38100" dir="2700000" algn="tl">
                    <a:srgbClr val="000000">
                      <a:alpha val="43137"/>
                    </a:srgbClr>
                  </a:outerShdw>
                </a:effectLst>
              </a:rPr>
              <a:t>Heap</a:t>
            </a:r>
          </a:p>
        </p:txBody>
      </p:sp>
      <p:sp>
        <p:nvSpPr>
          <p:cNvPr id="10" name="Rectangle 9"/>
          <p:cNvSpPr/>
          <p:nvPr userDrawn="1"/>
        </p:nvSpPr>
        <p:spPr>
          <a:xfrm>
            <a:off x="46129" y="61270"/>
            <a:ext cx="2918440" cy="6704956"/>
          </a:xfrm>
          <a:prstGeom prst="rect">
            <a:avLst/>
          </a:prstGeom>
          <a:solidFill>
            <a:srgbClr val="00FFFF">
              <a:alpha val="20000"/>
            </a:srgbClr>
          </a:solidFill>
          <a:ln>
            <a:solidFill>
              <a:srgbClr val="00FF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CA" sz="2400" b="1">
                <a:effectLst>
                  <a:outerShdw blurRad="38100" dist="38100" dir="2700000" algn="tl">
                    <a:srgbClr val="000000">
                      <a:alpha val="43137"/>
                    </a:srgbClr>
                  </a:outerShdw>
                </a:effectLst>
              </a:rPr>
              <a:t>Stack</a:t>
            </a:r>
          </a:p>
        </p:txBody>
      </p:sp>
      <p:sp>
        <p:nvSpPr>
          <p:cNvPr id="2" name="Rectangle 1">
            <a:extLst>
              <a:ext uri="{FF2B5EF4-FFF2-40B4-BE49-F238E27FC236}">
                <a16:creationId xmlns:a16="http://schemas.microsoft.com/office/drawing/2014/main" id="{50E05572-4E65-4283-95F3-E0F8B13F3161}"/>
              </a:ext>
            </a:extLst>
          </p:cNvPr>
          <p:cNvSpPr/>
          <p:nvPr userDrawn="1"/>
        </p:nvSpPr>
        <p:spPr>
          <a:xfrm>
            <a:off x="46130" y="30634"/>
            <a:ext cx="12099741" cy="67967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sz="2400"/>
          </a:p>
        </p:txBody>
      </p:sp>
      <p:sp>
        <p:nvSpPr>
          <p:cNvPr id="5" name="Text Placeholder 4">
            <a:extLst>
              <a:ext uri="{FF2B5EF4-FFF2-40B4-BE49-F238E27FC236}">
                <a16:creationId xmlns:a16="http://schemas.microsoft.com/office/drawing/2014/main" id="{35933514-11B1-4F50-B6FE-4E02F054731D}"/>
              </a:ext>
            </a:extLst>
          </p:cNvPr>
          <p:cNvSpPr>
            <a:spLocks noGrp="1"/>
          </p:cNvSpPr>
          <p:nvPr>
            <p:ph type="body" sz="quarter" idx="10"/>
          </p:nvPr>
        </p:nvSpPr>
        <p:spPr>
          <a:xfrm>
            <a:off x="998008" y="1132266"/>
            <a:ext cx="10195984" cy="545041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Title 2">
            <a:extLst>
              <a:ext uri="{FF2B5EF4-FFF2-40B4-BE49-F238E27FC236}">
                <a16:creationId xmlns:a16="http://schemas.microsoft.com/office/drawing/2014/main" id="{DB52FCD5-91CA-4309-A525-895102F41739}"/>
              </a:ext>
            </a:extLst>
          </p:cNvPr>
          <p:cNvSpPr>
            <a:spLocks noGrp="1"/>
          </p:cNvSpPr>
          <p:nvPr>
            <p:ph type="title"/>
          </p:nvPr>
        </p:nvSpPr>
        <p:spPr>
          <a:xfrm>
            <a:off x="530469" y="-194278"/>
            <a:ext cx="10972800" cy="1143000"/>
          </a:xfrm>
        </p:spPr>
        <p:txBody>
          <a:bodyPr/>
          <a:lstStyle/>
          <a:p>
            <a:r>
              <a:rPr lang="en-US"/>
              <a:t>Click to edit Master title style</a:t>
            </a:r>
            <a:endParaRPr lang="en-CA"/>
          </a:p>
        </p:txBody>
      </p:sp>
    </p:spTree>
    <p:extLst>
      <p:ext uri="{BB962C8B-B14F-4D97-AF65-F5344CB8AC3E}">
        <p14:creationId xmlns:p14="http://schemas.microsoft.com/office/powerpoint/2010/main" val="1647659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
        <p:nvSpPr>
          <p:cNvPr id="8" name="Rectangle 7"/>
          <p:cNvSpPr/>
          <p:nvPr userDrawn="1"/>
        </p:nvSpPr>
        <p:spPr>
          <a:xfrm>
            <a:off x="10032438" y="68626"/>
            <a:ext cx="2113557" cy="6704956"/>
          </a:xfrm>
          <a:prstGeom prst="rect">
            <a:avLst/>
          </a:prstGeom>
          <a:solidFill>
            <a:srgbClr val="00FFFF">
              <a:alpha val="20000"/>
            </a:srgbClr>
          </a:solidFill>
          <a:ln>
            <a:solidFill>
              <a:srgbClr val="00FF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algn="ctr"/>
            <a:r>
              <a:rPr lang="en-CA" sz="2400" b="1">
                <a:effectLst>
                  <a:outerShdw blurRad="38100" dist="38100" dir="2700000" algn="tl">
                    <a:srgbClr val="000000">
                      <a:alpha val="43137"/>
                    </a:srgbClr>
                  </a:outerShdw>
                </a:effectLst>
              </a:rPr>
              <a:t>Method</a:t>
            </a:r>
          </a:p>
        </p:txBody>
      </p:sp>
      <p:sp>
        <p:nvSpPr>
          <p:cNvPr id="9" name="Rectangle 8"/>
          <p:cNvSpPr/>
          <p:nvPr userDrawn="1"/>
        </p:nvSpPr>
        <p:spPr>
          <a:xfrm>
            <a:off x="2977269" y="66234"/>
            <a:ext cx="7055168" cy="6704956"/>
          </a:xfrm>
          <a:prstGeom prst="rect">
            <a:avLst/>
          </a:prstGeom>
          <a:solidFill>
            <a:srgbClr val="00FFFF">
              <a:alpha val="20000"/>
            </a:srgbClr>
          </a:solidFill>
          <a:ln>
            <a:solidFill>
              <a:srgbClr val="00FF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CA" sz="2400" b="1">
                <a:effectLst>
                  <a:outerShdw blurRad="38100" dist="38100" dir="2700000" algn="tl">
                    <a:srgbClr val="000000">
                      <a:alpha val="43137"/>
                    </a:srgbClr>
                  </a:outerShdw>
                </a:effectLst>
              </a:rPr>
              <a:t>Heap</a:t>
            </a:r>
          </a:p>
        </p:txBody>
      </p:sp>
      <p:sp>
        <p:nvSpPr>
          <p:cNvPr id="10" name="Rectangle 9"/>
          <p:cNvSpPr/>
          <p:nvPr userDrawn="1"/>
        </p:nvSpPr>
        <p:spPr>
          <a:xfrm>
            <a:off x="46129" y="61270"/>
            <a:ext cx="2918440" cy="6704956"/>
          </a:xfrm>
          <a:prstGeom prst="rect">
            <a:avLst/>
          </a:prstGeom>
          <a:solidFill>
            <a:srgbClr val="00FFFF">
              <a:alpha val="20000"/>
            </a:srgbClr>
          </a:solidFill>
          <a:ln>
            <a:solidFill>
              <a:srgbClr val="00FF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CA" sz="2400" b="1">
                <a:effectLst>
                  <a:outerShdw blurRad="38100" dist="38100" dir="2700000" algn="tl">
                    <a:srgbClr val="000000">
                      <a:alpha val="43137"/>
                    </a:srgbClr>
                  </a:outerShdw>
                </a:effectLst>
              </a:rPr>
              <a:t>Stack</a:t>
            </a:r>
          </a:p>
        </p:txBody>
      </p:sp>
      <p:sp>
        <p:nvSpPr>
          <p:cNvPr id="2" name="Rectangle 1">
            <a:extLst>
              <a:ext uri="{FF2B5EF4-FFF2-40B4-BE49-F238E27FC236}">
                <a16:creationId xmlns:a16="http://schemas.microsoft.com/office/drawing/2014/main" id="{50E05572-4E65-4283-95F3-E0F8B13F3161}"/>
              </a:ext>
            </a:extLst>
          </p:cNvPr>
          <p:cNvSpPr/>
          <p:nvPr userDrawn="1"/>
        </p:nvSpPr>
        <p:spPr>
          <a:xfrm>
            <a:off x="46130" y="30634"/>
            <a:ext cx="12099741" cy="6796731"/>
          </a:xfrm>
          <a:prstGeom prst="rect">
            <a:avLst/>
          </a:prstGeom>
          <a:solidFill>
            <a:srgbClr val="FF00FF"/>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sz="2400"/>
          </a:p>
        </p:txBody>
      </p:sp>
      <p:sp>
        <p:nvSpPr>
          <p:cNvPr id="5" name="Text Placeholder 4">
            <a:extLst>
              <a:ext uri="{FF2B5EF4-FFF2-40B4-BE49-F238E27FC236}">
                <a16:creationId xmlns:a16="http://schemas.microsoft.com/office/drawing/2014/main" id="{35933514-11B1-4F50-B6FE-4E02F054731D}"/>
              </a:ext>
            </a:extLst>
          </p:cNvPr>
          <p:cNvSpPr>
            <a:spLocks noGrp="1"/>
          </p:cNvSpPr>
          <p:nvPr>
            <p:ph type="body" sz="quarter" idx="10"/>
          </p:nvPr>
        </p:nvSpPr>
        <p:spPr>
          <a:xfrm>
            <a:off x="998008" y="1132266"/>
            <a:ext cx="10195984" cy="545041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Title 2">
            <a:extLst>
              <a:ext uri="{FF2B5EF4-FFF2-40B4-BE49-F238E27FC236}">
                <a16:creationId xmlns:a16="http://schemas.microsoft.com/office/drawing/2014/main" id="{DB52FCD5-91CA-4309-A525-895102F41739}"/>
              </a:ext>
            </a:extLst>
          </p:cNvPr>
          <p:cNvSpPr>
            <a:spLocks noGrp="1"/>
          </p:cNvSpPr>
          <p:nvPr>
            <p:ph type="title"/>
          </p:nvPr>
        </p:nvSpPr>
        <p:spPr>
          <a:xfrm>
            <a:off x="530469" y="-194278"/>
            <a:ext cx="10972800" cy="1143000"/>
          </a:xfrm>
        </p:spPr>
        <p:txBody>
          <a:bodyPr/>
          <a:lstStyle/>
          <a:p>
            <a:r>
              <a:rPr lang="en-US"/>
              <a:t>Click to edit Master title style</a:t>
            </a:r>
            <a:endParaRPr lang="en-CA"/>
          </a:p>
        </p:txBody>
      </p:sp>
    </p:spTree>
    <p:extLst>
      <p:ext uri="{BB962C8B-B14F-4D97-AF65-F5344CB8AC3E}">
        <p14:creationId xmlns:p14="http://schemas.microsoft.com/office/powerpoint/2010/main" val="213778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https://hdwallsource.com/img/2014/7/cool-computer-backgrounds-27940-28662-hd-wallpapers.jpg">
            <a:extLst>
              <a:ext uri="{FF2B5EF4-FFF2-40B4-BE49-F238E27FC236}">
                <a16:creationId xmlns:a16="http://schemas.microsoft.com/office/drawing/2014/main" id="{BBD2BBF7-9E82-D807-DA2C-AFE5AC0509BA}"/>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4946" b="6025"/>
          <a:stretch/>
        </p:blipFill>
        <p:spPr bwMode="auto">
          <a:xfrm>
            <a:off x="0" y="43706"/>
            <a:ext cx="12246512" cy="68142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98CDD70-555E-CF2E-7ED6-B21513911482}"/>
              </a:ext>
            </a:extLst>
          </p:cNvPr>
          <p:cNvSpPr txBox="1"/>
          <p:nvPr userDrawn="1"/>
        </p:nvSpPr>
        <p:spPr>
          <a:xfrm>
            <a:off x="3684780" y="0"/>
            <a:ext cx="4477508" cy="1569660"/>
          </a:xfrm>
          <a:prstGeom prst="rect">
            <a:avLst/>
          </a:prstGeom>
          <a:noFill/>
          <a:effectLst>
            <a:glow rad="228600">
              <a:srgbClr val="FF00FF">
                <a:alpha val="40000"/>
              </a:srgbClr>
            </a:glow>
          </a:effectLst>
          <a:scene3d>
            <a:camera prst="orthographicFront"/>
            <a:lightRig rig="threePt" dir="t"/>
          </a:scene3d>
          <a:sp3d>
            <a:bevelT/>
          </a:sp3d>
        </p:spPr>
        <p:txBody>
          <a:bodyPr wrap="none" rtlCol="0">
            <a:spAutoFit/>
          </a:bodyPr>
          <a:lstStyle/>
          <a:p>
            <a:r>
              <a:rPr lang="en-US" sz="9600" b="1" dirty="0">
                <a:ln>
                  <a:solidFill>
                    <a:schemeClr val="tx1"/>
                  </a:solidFill>
                </a:ln>
                <a:solidFill>
                  <a:schemeClr val="bg1"/>
                </a:solidFill>
                <a:effectLst>
                  <a:glow rad="127000">
                    <a:srgbClr val="FF00FF"/>
                  </a:glow>
                </a:effectLst>
                <a:latin typeface="Mistral" panose="03090702030407020403" pitchFamily="66" charset="0"/>
              </a:rPr>
              <a:t>Your Turn!</a:t>
            </a:r>
            <a:endParaRPr lang="en-CA" sz="9600" b="1" dirty="0">
              <a:ln>
                <a:solidFill>
                  <a:schemeClr val="tx1"/>
                </a:solidFill>
              </a:ln>
              <a:solidFill>
                <a:schemeClr val="bg1"/>
              </a:solidFill>
              <a:effectLst>
                <a:glow rad="127000">
                  <a:srgbClr val="FF00FF"/>
                </a:glow>
              </a:effectLst>
              <a:latin typeface="Mistral" panose="03090702030407020403" pitchFamily="66" charset="0"/>
            </a:endParaRPr>
          </a:p>
        </p:txBody>
      </p:sp>
      <p:sp>
        <p:nvSpPr>
          <p:cNvPr id="2" name="Title 1">
            <a:extLst>
              <a:ext uri="{FF2B5EF4-FFF2-40B4-BE49-F238E27FC236}">
                <a16:creationId xmlns:a16="http://schemas.microsoft.com/office/drawing/2014/main" id="{419FCBDC-5263-389A-55E0-DA9595ECD092}"/>
              </a:ext>
            </a:extLst>
          </p:cNvPr>
          <p:cNvSpPr>
            <a:spLocks noGrp="1"/>
          </p:cNvSpPr>
          <p:nvPr>
            <p:ph type="title"/>
          </p:nvPr>
        </p:nvSpPr>
        <p:spPr>
          <a:xfrm>
            <a:off x="437134" y="2071544"/>
            <a:ext cx="10972800" cy="571500"/>
          </a:xfrm>
        </p:spPr>
        <p:txBody>
          <a:bodyPr>
            <a:noAutofit/>
          </a:bodyPr>
          <a:lstStyle>
            <a:lvl1pPr>
              <a:defRPr sz="3200">
                <a:solidFill>
                  <a:schemeClr val="bg1"/>
                </a:solidFill>
              </a:defRPr>
            </a:lvl1pPr>
          </a:lstStyle>
          <a:p>
            <a:r>
              <a:rPr lang="en-US" dirty="0"/>
              <a:t>Click to edit Master title style</a:t>
            </a:r>
            <a:endParaRPr lang="en-CA" dirty="0"/>
          </a:p>
        </p:txBody>
      </p:sp>
    </p:spTree>
    <p:extLst>
      <p:ext uri="{BB962C8B-B14F-4D97-AF65-F5344CB8AC3E}">
        <p14:creationId xmlns:p14="http://schemas.microsoft.com/office/powerpoint/2010/main" val="3535899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09600" y="1535116"/>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73" y="1535116"/>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a:xfrm>
            <a:off x="609600" y="6356355"/>
            <a:ext cx="2844800" cy="365125"/>
          </a:xfrm>
          <a:prstGeom prst="rect">
            <a:avLst/>
          </a:prstGeom>
        </p:spPr>
        <p:txBody>
          <a:bodyPr/>
          <a:lstStyle/>
          <a:p>
            <a:fld id="{579086B7-8C52-4307-A6E2-68D55E03088D}" type="datetimeFigureOut">
              <a:rPr lang="en-CA" smtClean="0"/>
              <a:pPr/>
              <a:t>2025-09-04</a:t>
            </a:fld>
            <a:endParaRPr lang="en-CA"/>
          </a:p>
        </p:txBody>
      </p:sp>
      <p:sp>
        <p:nvSpPr>
          <p:cNvPr id="8" name="Footer Placeholder 7"/>
          <p:cNvSpPr>
            <a:spLocks noGrp="1"/>
          </p:cNvSpPr>
          <p:nvPr>
            <p:ph type="ftr" sz="quarter" idx="11"/>
          </p:nvPr>
        </p:nvSpPr>
        <p:spPr>
          <a:xfrm>
            <a:off x="4165600" y="6356355"/>
            <a:ext cx="3860800" cy="365125"/>
          </a:xfrm>
          <a:prstGeom prst="rect">
            <a:avLst/>
          </a:prstGeom>
        </p:spPr>
        <p:txBody>
          <a:bodyPr/>
          <a:lstStyle/>
          <a:p>
            <a:endParaRPr lang="en-CA"/>
          </a:p>
        </p:txBody>
      </p:sp>
      <p:sp>
        <p:nvSpPr>
          <p:cNvPr id="9" name="Slide Number Placeholder 8"/>
          <p:cNvSpPr>
            <a:spLocks noGrp="1"/>
          </p:cNvSpPr>
          <p:nvPr>
            <p:ph type="sldNum" sz="quarter" idx="12"/>
          </p:nvPr>
        </p:nvSpPr>
        <p:spPr>
          <a:xfrm>
            <a:off x="8737600" y="6356355"/>
            <a:ext cx="2844800" cy="365125"/>
          </a:xfrm>
          <a:prstGeom prst="rect">
            <a:avLst/>
          </a:prstGeom>
        </p:spPr>
        <p:txBody>
          <a:bodyPr/>
          <a:lstStyle/>
          <a:p>
            <a:fld id="{D988C55F-30EF-442D-9402-E550EFCE9044}" type="slidenum">
              <a:rPr lang="en-CA" smtClean="0"/>
              <a:pPr/>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CC"/>
            </a:gs>
            <a:gs pos="95000">
              <a:schemeClr val="tx1">
                <a:lumMod val="95000"/>
                <a:lumOff val="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60" r:id="rId4"/>
    <p:sldLayoutId id="2147483661" r:id="rId5"/>
    <p:sldLayoutId id="2147483662" r:id="rId6"/>
    <p:sldLayoutId id="2147483663" r:id="rId7"/>
    <p:sldLayoutId id="2147483664" r:id="rId8"/>
    <p:sldLayoutId id="2147483653" r:id="rId9"/>
    <p:sldLayoutId id="2147483652" r:id="rId10"/>
    <p:sldLayoutId id="2147483651" r:id="rId11"/>
    <p:sldLayoutId id="2147483656" r:id="rId12"/>
    <p:sldLayoutId id="2147483657" r:id="rId13"/>
    <p:sldLayoutId id="2147483658" r:id="rId14"/>
    <p:sldLayoutId id="2147483659" r:id="rId15"/>
  </p:sldLayoutIdLst>
  <p:txStyles>
    <p:titleStyle>
      <a:lvl1pPr algn="ctr" defTabSz="914400" rtl="0" eaLnBrk="1" latinLnBrk="0" hangingPunct="1">
        <a:spcBef>
          <a:spcPct val="0"/>
        </a:spcBef>
        <a:buNone/>
        <a:defRPr sz="3200" b="1" i="0" kern="1200" cap="all" baseline="0">
          <a:solidFill>
            <a:srgbClr val="FFFF00"/>
          </a:solidFill>
          <a:effectLst>
            <a:outerShdw blurRad="38100" dist="38100" dir="2700000" algn="tl">
              <a:srgbClr val="000000">
                <a:alpha val="43137"/>
              </a:srgbClr>
            </a:outerShdw>
          </a:effectLst>
          <a:latin typeface="Montserrat ExtraBold" panose="00000900000000000000" pitchFamily="2"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chemeClr val="bg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defRPr>
      </a:lvl1pPr>
      <a:lvl2pPr marL="742950" indent="-285750" algn="l" defTabSz="914400" rtl="0" eaLnBrk="1" latinLnBrk="0" hangingPunct="1">
        <a:spcBef>
          <a:spcPct val="20000"/>
        </a:spcBef>
        <a:buFont typeface="Arial" pitchFamily="34" charset="0"/>
        <a:buChar char="–"/>
        <a:defRPr sz="2800" b="1" kern="1200">
          <a:solidFill>
            <a:schemeClr val="bg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ct val="20000"/>
        </a:spcBef>
        <a:buFont typeface="Arial" pitchFamily="34" charset="0"/>
        <a:buChar char="•"/>
        <a:defRPr sz="2400" b="1" kern="1200">
          <a:solidFill>
            <a:schemeClr val="bg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defRPr>
      </a:lvl3pPr>
      <a:lvl4pPr marL="1600200" indent="-228600" algn="l" defTabSz="914400" rtl="0" eaLnBrk="1" latinLnBrk="0" hangingPunct="1">
        <a:spcBef>
          <a:spcPct val="20000"/>
        </a:spcBef>
        <a:buFont typeface="Arial" pitchFamily="34" charset="0"/>
        <a:buChar char="–"/>
        <a:defRPr sz="2000" b="1" kern="1200">
          <a:solidFill>
            <a:schemeClr val="bg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ct val="20000"/>
        </a:spcBef>
        <a:buFont typeface="Arial" pitchFamily="34" charset="0"/>
        <a:buChar char="»"/>
        <a:defRPr sz="2000" b="1" kern="1200">
          <a:solidFill>
            <a:schemeClr val="bg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gif"/><Relationship Id="rId7" Type="http://schemas.openxmlformats.org/officeDocument/2006/relationships/image" Target="../media/image21.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 Id="rId9"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3.xml"/><Relationship Id="rId1" Type="http://schemas.openxmlformats.org/officeDocument/2006/relationships/video" Target="https://www.youtube.com/embed/U1saQoMRD8A?feature=oembed"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3.xml"/><Relationship Id="rId1" Type="http://schemas.openxmlformats.org/officeDocument/2006/relationships/video" Target="https://www.youtube.com/embed/DX3mGhFH6ZA?feature=oembed"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7.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7_LPdttKXPc&amp;t=226s" TargetMode="External"/><Relationship Id="rId2" Type="http://schemas.openxmlformats.org/officeDocument/2006/relationships/slideLayout" Target="../slideLayouts/slideLayout3.xml"/><Relationship Id="rId1" Type="http://schemas.openxmlformats.org/officeDocument/2006/relationships/video" Target="https://www.youtube.com/embed/7_LPdttKXPc?start=226&amp;feature=oembed" TargetMode="Externa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scWj1BMRHUA"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hyperlink" Target="http://smirich.dev.fast.sheridanc.on.ca/w2/demos/helloworld/index.html"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hyperlink" Target="https://developer.mozilla.org/en-US/docs/Web/Performance/How_browsers_work"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code.visualstudio.com/" TargetMode="Externa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developer.mozilla.org/en-US/docs/Learn_web_development/Howto/Web_mechanics/What_is_a_URL" TargetMode="External"/><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60.png"/><Relationship Id="rId2" Type="http://schemas.openxmlformats.org/officeDocument/2006/relationships/slideLayout" Target="../slideLayouts/slideLayout3.xml"/><Relationship Id="rId1" Type="http://schemas.openxmlformats.org/officeDocument/2006/relationships/video" Target="https://www.youtube.com/embed/mzPxo7Y6JyA?feature=oembed" TargetMode="External"/><Relationship Id="rId4" Type="http://schemas.openxmlformats.org/officeDocument/2006/relationships/image" Target="../media/image43.jpeg"/></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s://csszengarden.com/" TargetMode="Externa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s://www-acad.sheridanc.on.ca/~jollymor/syst10049/setup.html"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acad.sheridanc.on.ca/~jollymor/syst10049/publish.html" TargetMode="Externa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effectLst>
                  <a:outerShdw blurRad="19685" dist="12700" dir="5400000" algn="tl" rotWithShape="0">
                    <a:schemeClr val="tx1">
                      <a:alpha val="60000"/>
                    </a:schemeClr>
                  </a:outerShdw>
                </a:effectLst>
              </a:rPr>
              <a:t>Welcome SYST 10049</a:t>
            </a:r>
            <a:br>
              <a:rPr lang="en-CA" dirty="0">
                <a:effectLst>
                  <a:outerShdw blurRad="19685" dist="12700" dir="5400000" algn="tl" rotWithShape="0">
                    <a:schemeClr val="tx1">
                      <a:alpha val="60000"/>
                    </a:schemeClr>
                  </a:outerShdw>
                </a:effectLst>
              </a:rPr>
            </a:br>
            <a:r>
              <a:rPr lang="en-CA" dirty="0">
                <a:effectLst>
                  <a:outerShdw blurRad="19685" dist="12700" dir="5400000" algn="tl" rotWithShape="0">
                    <a:schemeClr val="tx1">
                      <a:alpha val="60000"/>
                    </a:schemeClr>
                  </a:outerShdw>
                </a:effectLst>
              </a:rPr>
              <a:t>Web Design with HTML 5</a:t>
            </a:r>
          </a:p>
        </p:txBody>
      </p:sp>
      <p:pic>
        <p:nvPicPr>
          <p:cNvPr id="2050" name="Picture 2" descr="http://www.dilbert.com/dyn/str_strip/000000000/00000000/0000000/000000/20000/8000/700/28703/28703.strip.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7528" y="2420888"/>
            <a:ext cx="8230650" cy="252028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effectLst>
                  <a:outerShdw blurRad="19685" dist="12700" dir="5400000" algn="tl" rotWithShape="0">
                    <a:schemeClr val="tx1">
                      <a:alpha val="60000"/>
                    </a:schemeClr>
                  </a:outerShdw>
                </a:effectLst>
              </a:rPr>
              <a:t>What You Can Expect From Me</a:t>
            </a:r>
          </a:p>
        </p:txBody>
      </p:sp>
      <p:sp>
        <p:nvSpPr>
          <p:cNvPr id="3" name="Content Placeholder 4"/>
          <p:cNvSpPr txBox="1">
            <a:spLocks/>
          </p:cNvSpPr>
          <p:nvPr/>
        </p:nvSpPr>
        <p:spPr>
          <a:xfrm>
            <a:off x="2279576" y="1556796"/>
            <a:ext cx="7920880" cy="4525963"/>
          </a:xfrm>
          <a:prstGeom prst="rect">
            <a:avLst/>
          </a:prstGeom>
        </p:spPr>
        <p:txBody>
          <a:bodyPr/>
          <a:lstStyle/>
          <a:p>
            <a:pPr marL="342900" indent="-342900">
              <a:spcBef>
                <a:spcPts val="1600"/>
              </a:spcBef>
              <a:buFont typeface="Arial" pitchFamily="34" charset="0"/>
              <a:buChar char="•"/>
              <a:defRPr/>
            </a:pPr>
            <a:r>
              <a:rPr lang="en-CA"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I will teach you the technology</a:t>
            </a:r>
          </a:p>
          <a:p>
            <a:pPr marL="342900" indent="-342900">
              <a:spcBef>
                <a:spcPts val="1600"/>
              </a:spcBef>
              <a:buFont typeface="Arial" pitchFamily="34" charset="0"/>
              <a:buChar char="•"/>
              <a:defRPr/>
            </a:pPr>
            <a:r>
              <a:rPr lang="en-CA"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I will teach you how to thrive in the workforce</a:t>
            </a:r>
          </a:p>
          <a:p>
            <a:pPr marL="342900" indent="-342900">
              <a:spcBef>
                <a:spcPts val="1600"/>
              </a:spcBef>
              <a:buFont typeface="Arial" pitchFamily="34" charset="0"/>
              <a:buChar char="•"/>
              <a:defRPr/>
            </a:pPr>
            <a:r>
              <a:rPr lang="en-CA"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I will treat you more like an employee than a student</a:t>
            </a:r>
          </a:p>
          <a:p>
            <a:pPr marL="342900" indent="-342900">
              <a:spcBef>
                <a:spcPts val="1600"/>
              </a:spcBef>
              <a:buFont typeface="Arial" pitchFamily="34" charset="0"/>
              <a:buChar char="•"/>
              <a:defRPr/>
            </a:pPr>
            <a:r>
              <a:rPr lang="en-CA"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If you </a:t>
            </a:r>
            <a:r>
              <a:rPr lang="en-CA" sz="2800" b="1" i="1" dirty="0">
                <a:solidFill>
                  <a:srgbClr val="FF00FF"/>
                </a:solidFill>
                <a:effectLst>
                  <a:outerShdw blurRad="38100" dist="38100" dir="2700000" algn="tl">
                    <a:srgbClr val="000000">
                      <a:alpha val="43137"/>
                    </a:srgbClr>
                  </a:outerShdw>
                </a:effectLst>
                <a:latin typeface="Times New Roman" pitchFamily="18" charset="0"/>
                <a:cs typeface="Times New Roman" pitchFamily="18" charset="0"/>
              </a:rPr>
              <a:t>ask</a:t>
            </a:r>
            <a:r>
              <a:rPr lang="en-CA"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me for help, I will help you!  </a:t>
            </a:r>
          </a:p>
          <a:p>
            <a:pPr marL="342900" indent="-342900">
              <a:spcBef>
                <a:spcPts val="1600"/>
              </a:spcBef>
              <a:buFont typeface="Arial" pitchFamily="34" charset="0"/>
              <a:buChar char="•"/>
              <a:defRPr/>
            </a:pPr>
            <a:r>
              <a:rPr lang="en-CA" sz="2800" b="1" i="1" dirty="0">
                <a:solidFill>
                  <a:srgbClr val="FF00FF"/>
                </a:solidFill>
                <a:effectLst>
                  <a:outerShdw blurRad="38100" dist="38100" dir="2700000" algn="tl">
                    <a:srgbClr val="000000">
                      <a:alpha val="43137"/>
                    </a:srgbClr>
                  </a:outerShdw>
                </a:effectLst>
                <a:latin typeface="Times New Roman" pitchFamily="18" charset="0"/>
                <a:cs typeface="Times New Roman" pitchFamily="18" charset="0"/>
              </a:rPr>
              <a:t>If you are having problems, come see me!</a:t>
            </a:r>
          </a:p>
          <a:p>
            <a:pPr marL="342900" indent="-342900">
              <a:spcBef>
                <a:spcPts val="1600"/>
              </a:spcBef>
              <a:buFont typeface="Arial" pitchFamily="34" charset="0"/>
              <a:buChar char="•"/>
              <a:defRPr/>
            </a:pPr>
            <a:r>
              <a:rPr lang="en-CA" sz="2800" b="1" dirty="0">
                <a:solidFill>
                  <a:srgbClr val="00FFFF"/>
                </a:solidFill>
                <a:effectLst>
                  <a:outerShdw blurRad="38100" dist="38100" dir="2700000" algn="tl">
                    <a:srgbClr val="000000">
                      <a:alpha val="43137"/>
                    </a:srgbClr>
                  </a:outerShdw>
                </a:effectLst>
                <a:latin typeface="Times New Roman" pitchFamily="18" charset="0"/>
                <a:cs typeface="Times New Roman" pitchFamily="18" charset="0"/>
              </a:rPr>
              <a:t>I will try to make it fun!</a:t>
            </a:r>
          </a:p>
          <a:p>
            <a:pPr marL="342900" indent="-342900">
              <a:spcBef>
                <a:spcPct val="20000"/>
              </a:spcBef>
              <a:defRPr/>
            </a:pPr>
            <a:endParaRPr lang="en-CA" sz="2800" b="1" i="1" dirty="0">
              <a:solidFill>
                <a:srgbClr val="FF00FF"/>
              </a:solidFill>
              <a:effectLst>
                <a:outerShdw blurRad="38100" dist="38100" dir="2700000" algn="tl">
                  <a:srgbClr val="000000">
                    <a:alpha val="43137"/>
                  </a:srgbClr>
                </a:outerShdw>
              </a:effectLst>
              <a:latin typeface="Times New Roman" pitchFamily="18" charset="0"/>
              <a:cs typeface="Times New Roman" pitchFamily="18" charset="0"/>
            </a:endParaRPr>
          </a:p>
          <a:p>
            <a:pPr marL="342900" indent="-342900">
              <a:spcBef>
                <a:spcPct val="20000"/>
              </a:spcBef>
              <a:buFont typeface="Arial" pitchFamily="34" charset="0"/>
              <a:buChar char="•"/>
              <a:defRPr/>
            </a:pPr>
            <a:endParaRPr lang="en-CA"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12410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2495600" y="260648"/>
            <a:ext cx="7924800" cy="990600"/>
          </a:xfrm>
          <a:prstGeom prst="rect">
            <a:avLst/>
          </a:prstGeom>
          <a:effectLst>
            <a:outerShdw blurRad="50800" dist="50800" dir="5400000" algn="ctr" rotWithShape="0">
              <a:schemeClr val="tx1"/>
            </a:outerShdw>
          </a:effectLst>
        </p:spPr>
        <p:txBody>
          <a:bodyPr vert="horz" lIns="91440" tIns="45720" rIns="91440" bIns="45720" rtlCol="0" anchor="ctr">
            <a:normAutofit/>
          </a:bodyPr>
          <a:lstStyle>
            <a:lvl1pPr algn="ctr">
              <a:spcBef>
                <a:spcPct val="0"/>
              </a:spcBef>
              <a:buNone/>
              <a:defRPr lang="en-CA" sz="3200" b="1" i="0" cap="all" baseline="0" dirty="0">
                <a:solidFill>
                  <a:srgbClr val="FFFF00"/>
                </a:solidFill>
                <a:effectLst>
                  <a:outerShdw blurRad="38100" dist="38100" dir="2700000" algn="tl">
                    <a:srgbClr val="000000">
                      <a:alpha val="43137"/>
                    </a:srgbClr>
                  </a:outerShdw>
                </a:effectLst>
                <a:latin typeface="Montserrat ExtraBold" panose="00000900000000000000" pitchFamily="2" charset="0"/>
                <a:ea typeface="+mj-ea"/>
                <a:cs typeface="+mj-cs"/>
              </a:defRPr>
            </a:lvl1pPr>
          </a:lstStyle>
          <a:p>
            <a:r>
              <a:rPr lang="en-US" dirty="0"/>
              <a:t>Course Evaluation</a:t>
            </a:r>
          </a:p>
        </p:txBody>
      </p:sp>
      <p:sp>
        <p:nvSpPr>
          <p:cNvPr id="5" name="Rectangle 34"/>
          <p:cNvSpPr>
            <a:spLocks noChangeArrowheads="1"/>
          </p:cNvSpPr>
          <p:nvPr/>
        </p:nvSpPr>
        <p:spPr bwMode="auto">
          <a:xfrm>
            <a:off x="2711624" y="4653137"/>
            <a:ext cx="6840538" cy="1008064"/>
          </a:xfrm>
          <a:prstGeom prst="rect">
            <a:avLst/>
          </a:prstGeom>
          <a:solidFill>
            <a:srgbClr val="FFFF99"/>
          </a:solidFill>
          <a:ln w="9525">
            <a:noFill/>
            <a:miter lim="800000"/>
            <a:headEnd/>
            <a:tailEnd/>
          </a:ln>
          <a:effectLst>
            <a:prstShdw prst="shdw17" dist="17961" dir="2700000">
              <a:srgbClr val="99995C"/>
            </a:prstShdw>
          </a:effectLst>
        </p:spPr>
        <p:txBody>
          <a:bodyPr wrap="none" anchor="ctr"/>
          <a:lstStyle/>
          <a:p>
            <a:pPr algn="ctr"/>
            <a:r>
              <a:rPr lang="en-US" dirty="0"/>
              <a:t>You must have an average of 50% on</a:t>
            </a:r>
          </a:p>
          <a:p>
            <a:pPr algn="ctr"/>
            <a:r>
              <a:rPr lang="en-US" dirty="0"/>
              <a:t>all three exams in order to pass this course!</a:t>
            </a:r>
          </a:p>
        </p:txBody>
      </p:sp>
      <p:sp>
        <p:nvSpPr>
          <p:cNvPr id="7" name="Content Placeholder 4"/>
          <p:cNvSpPr txBox="1">
            <a:spLocks/>
          </p:cNvSpPr>
          <p:nvPr/>
        </p:nvSpPr>
        <p:spPr>
          <a:xfrm>
            <a:off x="2711624" y="1484787"/>
            <a:ext cx="6912768" cy="4525963"/>
          </a:xfrm>
          <a:prstGeom prst="rect">
            <a:avLst/>
          </a:prstGeom>
        </p:spPr>
        <p:txBody>
          <a:bodyPr/>
          <a:lstStyle/>
          <a:p>
            <a:pPr marL="342900" indent="-342900">
              <a:spcBef>
                <a:spcPct val="20000"/>
              </a:spcBef>
              <a:buFont typeface="Arial" pitchFamily="34" charset="0"/>
              <a:buChar char="•"/>
              <a:defRPr/>
            </a:pPr>
            <a:r>
              <a:rPr lang="en-CA"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In Class Assignments			10%	</a:t>
            </a:r>
          </a:p>
          <a:p>
            <a:pPr marL="342900" indent="-342900">
              <a:spcBef>
                <a:spcPct val="20000"/>
              </a:spcBef>
              <a:buFont typeface="Arial" pitchFamily="34" charset="0"/>
              <a:buChar char="•"/>
              <a:defRPr/>
            </a:pPr>
            <a:r>
              <a:rPr lang="en-CA"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Take Home Assignments		40%</a:t>
            </a:r>
          </a:p>
          <a:p>
            <a:pPr marL="342900" indent="-342900">
              <a:spcBef>
                <a:spcPct val="20000"/>
              </a:spcBef>
              <a:buFont typeface="Arial" pitchFamily="34" charset="0"/>
              <a:buChar char="•"/>
              <a:defRPr/>
            </a:pPr>
            <a:r>
              <a:rPr lang="en-CA"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Mid Term Exam 			25%</a:t>
            </a:r>
          </a:p>
          <a:p>
            <a:pPr marL="342900" indent="-342900">
              <a:spcBef>
                <a:spcPct val="20000"/>
              </a:spcBef>
              <a:buFont typeface="Arial" pitchFamily="34" charset="0"/>
              <a:buChar char="•"/>
              <a:defRPr/>
            </a:pPr>
            <a:r>
              <a:rPr lang="en-CA"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Final Exam				25%</a:t>
            </a:r>
          </a:p>
          <a:p>
            <a:pPr marL="342900" indent="-342900">
              <a:spcBef>
                <a:spcPct val="20000"/>
              </a:spcBef>
              <a:buFont typeface="Arial" pitchFamily="34" charset="0"/>
              <a:buChar char="•"/>
              <a:defRPr/>
            </a:pPr>
            <a:r>
              <a:rPr lang="en-CA" sz="2400" b="1" i="1" dirty="0">
                <a:solidFill>
                  <a:srgbClr val="FF00FF"/>
                </a:solidFill>
                <a:effectLst>
                  <a:outerShdw blurRad="38100" dist="38100" dir="2700000" algn="tl">
                    <a:srgbClr val="000000">
                      <a:alpha val="43137"/>
                    </a:srgbClr>
                  </a:outerShdw>
                </a:effectLst>
                <a:latin typeface="Times New Roman" pitchFamily="18" charset="0"/>
                <a:cs typeface="Times New Roman" pitchFamily="18" charset="0"/>
              </a:rPr>
              <a:t>Attitude and Professionalism will play a part as well!</a:t>
            </a:r>
            <a:endParaRPr lang="en-CA" sz="24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TextBox 5"/>
          <p:cNvSpPr txBox="1"/>
          <p:nvPr/>
        </p:nvSpPr>
        <p:spPr>
          <a:xfrm>
            <a:off x="1703514" y="1052736"/>
            <a:ext cx="923330" cy="3600400"/>
          </a:xfrm>
          <a:prstGeom prst="rect">
            <a:avLst/>
          </a:prstGeom>
          <a:noFill/>
        </p:spPr>
        <p:txBody>
          <a:bodyPr vert="vert270" wrap="square" rtlCol="0">
            <a:spAutoFit/>
          </a:bodyPr>
          <a:lstStyle/>
          <a:p>
            <a:pPr algn="ctr"/>
            <a:r>
              <a:rPr lang="en-CA" sz="4800" b="1" dirty="0">
                <a:solidFill>
                  <a:srgbClr val="FF00FF"/>
                </a:solidFill>
                <a:effectLst>
                  <a:outerShdw blurRad="38100" dist="38100" dir="2700000" algn="tl">
                    <a:srgbClr val="000000">
                      <a:alpha val="43137"/>
                    </a:srgbClr>
                  </a:outerShdw>
                </a:effectLst>
              </a:rPr>
              <a:t>Rich Factor</a:t>
            </a:r>
          </a:p>
        </p:txBody>
      </p:sp>
    </p:spTree>
    <p:extLst>
      <p:ext uri="{BB962C8B-B14F-4D97-AF65-F5344CB8AC3E}">
        <p14:creationId xmlns:p14="http://schemas.microsoft.com/office/powerpoint/2010/main" val="844648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Lots of Resources!</a:t>
            </a:r>
            <a:endParaRPr lang="en-US" dirty="0"/>
          </a:p>
        </p:txBody>
      </p:sp>
      <p:sp>
        <p:nvSpPr>
          <p:cNvPr id="3" name="Content Placeholder 2"/>
          <p:cNvSpPr>
            <a:spLocks noGrp="1"/>
          </p:cNvSpPr>
          <p:nvPr>
            <p:ph idx="1"/>
          </p:nvPr>
        </p:nvSpPr>
        <p:spPr>
          <a:xfrm>
            <a:off x="1631504" y="1844824"/>
            <a:ext cx="9683552" cy="3960437"/>
          </a:xfrm>
        </p:spPr>
        <p:txBody>
          <a:bodyPr/>
          <a:lstStyle/>
          <a:p>
            <a:r>
              <a:rPr lang="en-CA" dirty="0"/>
              <a:t>Your Prof!</a:t>
            </a:r>
          </a:p>
          <a:p>
            <a:r>
              <a:rPr lang="en-CA" dirty="0"/>
              <a:t>Learning Assistants!</a:t>
            </a:r>
          </a:p>
          <a:p>
            <a:r>
              <a:rPr lang="en-CA" dirty="0"/>
              <a:t>LinkedIn courses</a:t>
            </a:r>
          </a:p>
          <a:p>
            <a:r>
              <a:rPr lang="en-CA" dirty="0"/>
              <a:t>YouTube.com</a:t>
            </a:r>
          </a:p>
          <a:p>
            <a:r>
              <a:rPr lang="en-CA" dirty="0"/>
              <a:t>W3C</a:t>
            </a:r>
          </a:p>
          <a:p>
            <a:r>
              <a:rPr lang="en-CA" dirty="0"/>
              <a:t>The entire Web!</a:t>
            </a:r>
          </a:p>
          <a:p>
            <a:r>
              <a:rPr lang="en-CA" dirty="0" err="1"/>
              <a:t>Github</a:t>
            </a:r>
            <a:r>
              <a:rPr lang="en-CA" dirty="0"/>
              <a:t> Copilot (Be smart about how you use it!)</a:t>
            </a:r>
          </a:p>
          <a:p>
            <a:endParaRPr lang="en-US" dirty="0"/>
          </a:p>
        </p:txBody>
      </p:sp>
    </p:spTree>
    <p:extLst>
      <p:ext uri="{BB962C8B-B14F-4D97-AF65-F5344CB8AC3E}">
        <p14:creationId xmlns:p14="http://schemas.microsoft.com/office/powerpoint/2010/main" val="2454545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188640"/>
            <a:ext cx="8229600" cy="1143000"/>
          </a:xfrm>
        </p:spPr>
        <p:txBody>
          <a:bodyPr>
            <a:normAutofit/>
          </a:bodyPr>
          <a:lstStyle/>
          <a:p>
            <a:r>
              <a:rPr lang="en-CA" dirty="0">
                <a:effectLst>
                  <a:outerShdw blurRad="19685" dist="12700" dir="5400000" algn="tl" rotWithShape="0">
                    <a:schemeClr val="tx1">
                      <a:alpha val="60000"/>
                    </a:schemeClr>
                  </a:outerShdw>
                </a:effectLst>
              </a:rPr>
              <a:t>Take a piece of paper ...</a:t>
            </a:r>
          </a:p>
        </p:txBody>
      </p:sp>
      <p:sp>
        <p:nvSpPr>
          <p:cNvPr id="3" name="Oval 2"/>
          <p:cNvSpPr/>
          <p:nvPr/>
        </p:nvSpPr>
        <p:spPr>
          <a:xfrm>
            <a:off x="4367808" y="2132856"/>
            <a:ext cx="144016" cy="144016"/>
          </a:xfrm>
          <a:prstGeom prst="ellipse">
            <a:avLst/>
          </a:prstGeom>
          <a:solidFill>
            <a:srgbClr val="FFFF00"/>
          </a:solidFill>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Oval 3"/>
          <p:cNvSpPr/>
          <p:nvPr/>
        </p:nvSpPr>
        <p:spPr>
          <a:xfrm>
            <a:off x="7608168" y="2132856"/>
            <a:ext cx="144016" cy="144016"/>
          </a:xfrm>
          <a:prstGeom prst="ellipse">
            <a:avLst/>
          </a:prstGeom>
          <a:solidFill>
            <a:srgbClr val="FFFF00"/>
          </a:solidFill>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Oval 4"/>
          <p:cNvSpPr/>
          <p:nvPr/>
        </p:nvSpPr>
        <p:spPr>
          <a:xfrm>
            <a:off x="4367808" y="4797153"/>
            <a:ext cx="144016" cy="144016"/>
          </a:xfrm>
          <a:prstGeom prst="ellipse">
            <a:avLst/>
          </a:prstGeom>
          <a:solidFill>
            <a:srgbClr val="FFFF00"/>
          </a:solidFill>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Oval 5"/>
          <p:cNvSpPr/>
          <p:nvPr/>
        </p:nvSpPr>
        <p:spPr>
          <a:xfrm>
            <a:off x="4367808" y="3501009"/>
            <a:ext cx="144016" cy="144016"/>
          </a:xfrm>
          <a:prstGeom prst="ellipse">
            <a:avLst/>
          </a:prstGeom>
          <a:solidFill>
            <a:srgbClr val="FFFF00"/>
          </a:solidFill>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Oval 6"/>
          <p:cNvSpPr/>
          <p:nvPr/>
        </p:nvSpPr>
        <p:spPr>
          <a:xfrm>
            <a:off x="5951984" y="4797153"/>
            <a:ext cx="144016" cy="144016"/>
          </a:xfrm>
          <a:prstGeom prst="ellipse">
            <a:avLst/>
          </a:prstGeom>
          <a:solidFill>
            <a:srgbClr val="FFFF00"/>
          </a:solidFill>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Oval 7"/>
          <p:cNvSpPr/>
          <p:nvPr/>
        </p:nvSpPr>
        <p:spPr>
          <a:xfrm>
            <a:off x="5951984" y="3501009"/>
            <a:ext cx="144016" cy="144016"/>
          </a:xfrm>
          <a:prstGeom prst="ellipse">
            <a:avLst/>
          </a:prstGeom>
          <a:solidFill>
            <a:srgbClr val="FFFF00"/>
          </a:solidFill>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val 8"/>
          <p:cNvSpPr/>
          <p:nvPr/>
        </p:nvSpPr>
        <p:spPr>
          <a:xfrm>
            <a:off x="5951984" y="2132856"/>
            <a:ext cx="144016" cy="144016"/>
          </a:xfrm>
          <a:prstGeom prst="ellipse">
            <a:avLst/>
          </a:prstGeom>
          <a:solidFill>
            <a:srgbClr val="FFFF00"/>
          </a:solidFill>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Oval 13"/>
          <p:cNvSpPr/>
          <p:nvPr/>
        </p:nvSpPr>
        <p:spPr>
          <a:xfrm>
            <a:off x="7608168" y="3501009"/>
            <a:ext cx="144016" cy="144016"/>
          </a:xfrm>
          <a:prstGeom prst="ellipse">
            <a:avLst/>
          </a:prstGeom>
          <a:solidFill>
            <a:srgbClr val="FFFF00"/>
          </a:solidFill>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Oval 14"/>
          <p:cNvSpPr/>
          <p:nvPr/>
        </p:nvSpPr>
        <p:spPr>
          <a:xfrm>
            <a:off x="7608168" y="4797153"/>
            <a:ext cx="144016" cy="144016"/>
          </a:xfrm>
          <a:prstGeom prst="ellipse">
            <a:avLst/>
          </a:prstGeom>
          <a:solidFill>
            <a:srgbClr val="FFFF00"/>
          </a:solidFill>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6632"/>
            <a:ext cx="8229600" cy="1143000"/>
          </a:xfrm>
          <a:effectLst>
            <a:outerShdw blurRad="50800" dist="50800" dir="5400000" algn="ctr" rotWithShape="0">
              <a:schemeClr val="tx1"/>
            </a:outerShdw>
          </a:effectLst>
        </p:spPr>
        <p:txBody>
          <a:bodyPr/>
          <a:lstStyle/>
          <a:p>
            <a:r>
              <a:rPr lang="en-CA" dirty="0"/>
              <a:t>The first missile targeting system</a:t>
            </a:r>
          </a:p>
        </p:txBody>
      </p:sp>
      <p:pic>
        <p:nvPicPr>
          <p:cNvPr id="3" name="Picture 2" descr="http://farm2.static.flickr.com/1213/5134688484_fc945c953a_b.jpg"/>
          <p:cNvPicPr>
            <a:picLocks noChangeAspect="1" noChangeArrowheads="1"/>
          </p:cNvPicPr>
          <p:nvPr/>
        </p:nvPicPr>
        <p:blipFill>
          <a:blip r:embed="rId2" cstate="print"/>
          <a:srcRect/>
          <a:stretch>
            <a:fillRect/>
          </a:stretch>
        </p:blipFill>
        <p:spPr bwMode="auto">
          <a:xfrm>
            <a:off x="2639616" y="1268760"/>
            <a:ext cx="7200800" cy="5400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 name="Title 1"/>
          <p:cNvSpPr txBox="1">
            <a:spLocks/>
          </p:cNvSpPr>
          <p:nvPr/>
        </p:nvSpPr>
        <p:spPr>
          <a:xfrm>
            <a:off x="1991544" y="5549860"/>
            <a:ext cx="8229600" cy="1143000"/>
          </a:xfrm>
          <a:prstGeom prst="rect">
            <a:avLst/>
          </a:prstGeom>
          <a:solidFill>
            <a:srgbClr val="0000CC"/>
          </a:solidFill>
          <a:effectLst>
            <a:outerShdw blurRad="50800" dist="50800" dir="5400000" algn="ctr" rotWithShape="0">
              <a:schemeClr val="tx1"/>
            </a:outerShdw>
          </a:effectLst>
        </p:spPr>
        <p:txBody>
          <a:bodyPr vert="horz" lIns="91440" tIns="45720" rIns="91440" bIns="45720" rtlCol="0" anchor="ctr">
            <a:normAutofit fontScale="92500" lnSpcReduction="20000"/>
            <a:scene3d>
              <a:camera prst="orthographicFront"/>
              <a:lightRig rig="brightRoom" dir="t"/>
            </a:scene3d>
            <a:sp3d extrusionH="57150" contourW="6350" prstMaterial="plastic">
              <a:bevelT w="20320" h="20320" prst="softRound"/>
              <a:contourClr>
                <a:schemeClr val="accent1">
                  <a:tint val="100000"/>
                  <a:shade val="100000"/>
                  <a:hueMod val="100000"/>
                  <a:satMod val="100000"/>
                </a:schemeClr>
              </a:contourClr>
            </a:sp3d>
          </a:bodyPr>
          <a:lstStyle>
            <a:lvl1pPr algn="ctr" defTabSz="914400" rtl="0" eaLnBrk="1" latinLnBrk="0" hangingPunct="1">
              <a:spcBef>
                <a:spcPct val="0"/>
              </a:spcBef>
              <a:buNone/>
              <a:defRPr sz="4400" b="1" i="1" kern="1200" cap="none" spc="0" baseline="0">
                <a:ln/>
                <a:solidFill>
                  <a:srgbClr val="FFFF00"/>
                </a:solidFill>
                <a:effectLst>
                  <a:outerShdw blurRad="19685" dist="12700" dir="5400000" algn="tl" rotWithShape="0">
                    <a:schemeClr val="accent1">
                      <a:satMod val="130000"/>
                      <a:alpha val="60000"/>
                    </a:schemeClr>
                  </a:outerShdw>
                </a:effectLst>
                <a:latin typeface="Times New Roman" pitchFamily="18" charset="0"/>
                <a:ea typeface="+mj-ea"/>
                <a:cs typeface="Times New Roman" pitchFamily="18" charset="0"/>
              </a:defRPr>
            </a:lvl1pPr>
          </a:lstStyle>
          <a:p>
            <a:r>
              <a:rPr lang="en-CA" dirty="0">
                <a:solidFill>
                  <a:srgbClr val="00FFFF"/>
                </a:solidFill>
              </a:rPr>
              <a:t>Simple, well organized code is the way to go.</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gallery.hd.org/_exhibits/natural-science/_more2005/_more03/elephant-African-savannah-drinking-in-waterhole-water-hole-in-Addo-Elephant-Park-Eastern-Cape-South-Africa-1-JR.jpg"/>
          <p:cNvPicPr>
            <a:picLocks noChangeAspect="1" noChangeArrowheads="1"/>
          </p:cNvPicPr>
          <p:nvPr/>
        </p:nvPicPr>
        <p:blipFill>
          <a:blip r:embed="rId2" cstate="print"/>
          <a:srcRect/>
          <a:stretch>
            <a:fillRect/>
          </a:stretch>
        </p:blipFill>
        <p:spPr bwMode="auto">
          <a:xfrm>
            <a:off x="2215081" y="836716"/>
            <a:ext cx="7769357" cy="5827017"/>
          </a:xfrm>
          <a:prstGeom prst="rect">
            <a:avLst/>
          </a:prstGeom>
          <a:noFill/>
        </p:spPr>
      </p:pic>
      <p:sp>
        <p:nvSpPr>
          <p:cNvPr id="2" name="Title 1"/>
          <p:cNvSpPr>
            <a:spLocks noGrp="1"/>
          </p:cNvSpPr>
          <p:nvPr>
            <p:ph type="title"/>
          </p:nvPr>
        </p:nvSpPr>
        <p:spPr/>
        <p:txBody>
          <a:bodyPr>
            <a:normAutofit/>
          </a:bodyPr>
          <a:lstStyle/>
          <a:p>
            <a:r>
              <a:rPr lang="en-CA" dirty="0">
                <a:solidFill>
                  <a:srgbClr val="00FFFF"/>
                </a:solidFill>
                <a:effectLst>
                  <a:outerShdw blurRad="38100" dist="50800" dir="2700000" algn="tl">
                    <a:srgbClr val="000000">
                      <a:alpha val="43137"/>
                    </a:srgbClr>
                  </a:outerShdw>
                </a:effectLst>
              </a:rPr>
              <a:t>Step back often to consider the entire problem.  Don’t jump right into coding.</a:t>
            </a:r>
          </a:p>
        </p:txBody>
      </p:sp>
      <p:pic>
        <p:nvPicPr>
          <p:cNvPr id="5" name="Picture 4" descr="http://gallery.hd.org/_exhibits/natural-science/_more2005/_more03/elephant-African-savannah-drinking-in-waterhole-water-hole-in-Addo-Elephant-Park-Eastern-Cape-South-Africa-1-JR.jpg"/>
          <p:cNvPicPr>
            <a:picLocks noChangeAspect="1" noChangeArrowheads="1"/>
          </p:cNvPicPr>
          <p:nvPr/>
        </p:nvPicPr>
        <p:blipFill>
          <a:blip r:embed="rId2" cstate="print"/>
          <a:srcRect l="46341" t="38309" r="43464" b="45626"/>
          <a:stretch>
            <a:fillRect/>
          </a:stretch>
        </p:blipFill>
        <p:spPr bwMode="auto">
          <a:xfrm>
            <a:off x="5807968" y="3068960"/>
            <a:ext cx="792088" cy="93610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53"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1583500" y="523529"/>
            <a:ext cx="8991192" cy="5369959"/>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7" name="Group 6"/>
          <p:cNvGrpSpPr/>
          <p:nvPr/>
        </p:nvGrpSpPr>
        <p:grpSpPr>
          <a:xfrm>
            <a:off x="5686263" y="1068949"/>
            <a:ext cx="768085" cy="5384387"/>
            <a:chOff x="4283968" y="764704"/>
            <a:chExt cx="576064" cy="5879299"/>
          </a:xfrm>
        </p:grpSpPr>
        <p:sp>
          <p:nvSpPr>
            <p:cNvPr id="4" name="Rectangle 3"/>
            <p:cNvSpPr/>
            <p:nvPr/>
          </p:nvSpPr>
          <p:spPr>
            <a:xfrm>
              <a:off x="4283968" y="764704"/>
              <a:ext cx="576064" cy="5879299"/>
            </a:xfrm>
            <a:prstGeom prst="rect">
              <a:avLst/>
            </a:pr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6" name="Straight Connector 5"/>
            <p:cNvCxnSpPr>
              <a:stCxn id="4" idx="0"/>
              <a:endCxn id="4" idx="2"/>
            </p:cNvCxnSpPr>
            <p:nvPr/>
          </p:nvCxnSpPr>
          <p:spPr>
            <a:xfrm>
              <a:off x="4572000" y="764704"/>
              <a:ext cx="0" cy="5879299"/>
            </a:xfrm>
            <a:prstGeom prst="line">
              <a:avLst/>
            </a:prstGeom>
            <a:ln w="38100">
              <a:solidFill>
                <a:srgbClr val="FFFF00"/>
              </a:solidFill>
              <a:prstDash val="lgDash"/>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rot="5400000">
            <a:off x="5599041" y="1685922"/>
            <a:ext cx="576064" cy="7839065"/>
            <a:chOff x="4283968" y="764704"/>
            <a:chExt cx="576064" cy="5879299"/>
          </a:xfrm>
        </p:grpSpPr>
        <p:sp>
          <p:nvSpPr>
            <p:cNvPr id="13" name="Rectangle 12"/>
            <p:cNvSpPr/>
            <p:nvPr/>
          </p:nvSpPr>
          <p:spPr>
            <a:xfrm>
              <a:off x="4283968" y="764704"/>
              <a:ext cx="576064" cy="58792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4" name="Straight Connector 13"/>
            <p:cNvCxnSpPr>
              <a:stCxn id="13" idx="0"/>
              <a:endCxn id="13" idx="2"/>
            </p:cNvCxnSpPr>
            <p:nvPr/>
          </p:nvCxnSpPr>
          <p:spPr>
            <a:xfrm>
              <a:off x="4572000" y="764704"/>
              <a:ext cx="0" cy="5879299"/>
            </a:xfrm>
            <a:prstGeom prst="line">
              <a:avLst/>
            </a:prstGeom>
            <a:ln w="38100">
              <a:noFill/>
              <a:prstDash val="lgDash"/>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1583499" y="806276"/>
            <a:ext cx="768085" cy="5087211"/>
            <a:chOff x="4283968" y="764704"/>
            <a:chExt cx="576064" cy="5879299"/>
          </a:xfrm>
        </p:grpSpPr>
        <p:sp>
          <p:nvSpPr>
            <p:cNvPr id="21" name="Rectangle 20"/>
            <p:cNvSpPr/>
            <p:nvPr/>
          </p:nvSpPr>
          <p:spPr>
            <a:xfrm>
              <a:off x="4283968" y="764704"/>
              <a:ext cx="576064" cy="58792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22" name="Straight Connector 21"/>
            <p:cNvCxnSpPr>
              <a:stCxn id="21" idx="0"/>
              <a:endCxn id="21" idx="2"/>
            </p:cNvCxnSpPr>
            <p:nvPr/>
          </p:nvCxnSpPr>
          <p:spPr>
            <a:xfrm>
              <a:off x="4572000" y="764704"/>
              <a:ext cx="0" cy="5879299"/>
            </a:xfrm>
            <a:prstGeom prst="line">
              <a:avLst/>
            </a:prstGeom>
            <a:ln w="38100">
              <a:noFill/>
              <a:prstDash val="lgDash"/>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9806607" y="791333"/>
            <a:ext cx="768085" cy="5087211"/>
            <a:chOff x="4283968" y="764704"/>
            <a:chExt cx="576064" cy="5879299"/>
          </a:xfrm>
        </p:grpSpPr>
        <p:sp>
          <p:nvSpPr>
            <p:cNvPr id="24" name="Rectangle 23"/>
            <p:cNvSpPr/>
            <p:nvPr/>
          </p:nvSpPr>
          <p:spPr>
            <a:xfrm>
              <a:off x="4283968" y="764704"/>
              <a:ext cx="576064" cy="58792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25" name="Straight Connector 24"/>
            <p:cNvCxnSpPr>
              <a:stCxn id="24" idx="0"/>
              <a:endCxn id="24" idx="2"/>
            </p:cNvCxnSpPr>
            <p:nvPr/>
          </p:nvCxnSpPr>
          <p:spPr>
            <a:xfrm>
              <a:off x="4572000" y="764704"/>
              <a:ext cx="0" cy="5879299"/>
            </a:xfrm>
            <a:prstGeom prst="line">
              <a:avLst/>
            </a:prstGeom>
            <a:ln w="38100">
              <a:noFill/>
              <a:prstDash val="lgDash"/>
            </a:ln>
          </p:spPr>
          <p:style>
            <a:lnRef idx="1">
              <a:schemeClr val="accent1"/>
            </a:lnRef>
            <a:fillRef idx="0">
              <a:schemeClr val="accent1"/>
            </a:fillRef>
            <a:effectRef idx="0">
              <a:schemeClr val="accent1"/>
            </a:effectRef>
            <a:fontRef idx="minor">
              <a:schemeClr val="tx1"/>
            </a:fontRef>
          </p:style>
        </p:cxnSp>
      </p:grpSp>
      <p:sp>
        <p:nvSpPr>
          <p:cNvPr id="27" name="Rectangle 26"/>
          <p:cNvSpPr/>
          <p:nvPr/>
        </p:nvSpPr>
        <p:spPr>
          <a:xfrm rot="16200000">
            <a:off x="5791067" y="-3684039"/>
            <a:ext cx="576064" cy="89911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Rectangle 16"/>
          <p:cNvSpPr/>
          <p:nvPr/>
        </p:nvSpPr>
        <p:spPr>
          <a:xfrm>
            <a:off x="6454348" y="1099592"/>
            <a:ext cx="3352259" cy="4217829"/>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 name="Rectangle 28"/>
          <p:cNvSpPr/>
          <p:nvPr/>
        </p:nvSpPr>
        <p:spPr>
          <a:xfrm>
            <a:off x="2357983" y="1099592"/>
            <a:ext cx="3352259" cy="4217829"/>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32" name="Straight Connector 31"/>
          <p:cNvCxnSpPr/>
          <p:nvPr/>
        </p:nvCxnSpPr>
        <p:spPr>
          <a:xfrm flipV="1">
            <a:off x="10190649" y="811561"/>
            <a:ext cx="0" cy="4785451"/>
          </a:xfrm>
          <a:prstGeom prst="line">
            <a:avLst/>
          </a:prstGeom>
          <a:ln w="38100">
            <a:solidFill>
              <a:srgbClr val="FFFF00"/>
            </a:solidFill>
            <a:prstDash val="lg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6454351" y="5605455"/>
            <a:ext cx="3736299" cy="0"/>
          </a:xfrm>
          <a:prstGeom prst="line">
            <a:avLst/>
          </a:prstGeom>
          <a:ln w="38100">
            <a:solidFill>
              <a:srgbClr val="FFFF00"/>
            </a:solidFill>
            <a:prstDash val="lg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6454351" y="811560"/>
            <a:ext cx="3736299" cy="0"/>
          </a:xfrm>
          <a:prstGeom prst="line">
            <a:avLst/>
          </a:prstGeom>
          <a:ln w="38100">
            <a:solidFill>
              <a:srgbClr val="FFFF00"/>
            </a:solidFill>
            <a:prstDash val="lg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1967540" y="811560"/>
            <a:ext cx="3698528" cy="0"/>
          </a:xfrm>
          <a:prstGeom prst="line">
            <a:avLst/>
          </a:prstGeom>
          <a:ln w="38100">
            <a:solidFill>
              <a:srgbClr val="FFFF00"/>
            </a:solidFill>
            <a:prstDash val="lg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1940132" y="791333"/>
            <a:ext cx="0" cy="4785451"/>
          </a:xfrm>
          <a:prstGeom prst="line">
            <a:avLst/>
          </a:prstGeom>
          <a:ln w="38100">
            <a:solidFill>
              <a:srgbClr val="FFFF00"/>
            </a:solidFill>
            <a:prstDash val="lg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endCxn id="13" idx="2"/>
          </p:cNvCxnSpPr>
          <p:nvPr/>
        </p:nvCxnSpPr>
        <p:spPr>
          <a:xfrm flipH="1">
            <a:off x="1967541" y="5605455"/>
            <a:ext cx="3698528" cy="0"/>
          </a:xfrm>
          <a:prstGeom prst="line">
            <a:avLst/>
          </a:prstGeom>
          <a:ln w="38100">
            <a:solidFill>
              <a:srgbClr val="FFFF00"/>
            </a:solidFill>
            <a:prstDash val="lgDash"/>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7733451" y="4855017"/>
            <a:ext cx="962123" cy="461665"/>
          </a:xfrm>
          <a:prstGeom prst="rect">
            <a:avLst/>
          </a:prstGeom>
          <a:noFill/>
        </p:spPr>
        <p:txBody>
          <a:bodyPr wrap="none" rtlCol="0">
            <a:spAutoFit/>
          </a:bodyPr>
          <a:lstStyle/>
          <a:p>
            <a:r>
              <a:rPr lang="en-CA" sz="2400" b="1" dirty="0">
                <a:solidFill>
                  <a:srgbClr val="FF00FF"/>
                </a:solidFill>
                <a:effectLst>
                  <a:outerShdw blurRad="38100" dist="38100" dir="2700000" algn="tl">
                    <a:srgbClr val="000000">
                      <a:alpha val="43137"/>
                    </a:srgbClr>
                  </a:outerShdw>
                </a:effectLst>
              </a:rPr>
              <a:t>10 km</a:t>
            </a:r>
            <a:endParaRPr lang="en-US" sz="2400" b="1" dirty="0">
              <a:solidFill>
                <a:srgbClr val="FF00FF"/>
              </a:solidFill>
              <a:effectLst>
                <a:outerShdw blurRad="38100" dist="38100" dir="2700000" algn="tl">
                  <a:srgbClr val="000000">
                    <a:alpha val="43137"/>
                  </a:srgbClr>
                </a:outerShdw>
              </a:effectLst>
            </a:endParaRPr>
          </a:p>
        </p:txBody>
      </p:sp>
      <p:sp>
        <p:nvSpPr>
          <p:cNvPr id="44" name="TextBox 43"/>
          <p:cNvSpPr txBox="1"/>
          <p:nvPr/>
        </p:nvSpPr>
        <p:spPr>
          <a:xfrm>
            <a:off x="8748199" y="3211784"/>
            <a:ext cx="962123" cy="461665"/>
          </a:xfrm>
          <a:prstGeom prst="rect">
            <a:avLst/>
          </a:prstGeom>
          <a:noFill/>
        </p:spPr>
        <p:txBody>
          <a:bodyPr wrap="none" rtlCol="0">
            <a:spAutoFit/>
          </a:bodyPr>
          <a:lstStyle/>
          <a:p>
            <a:r>
              <a:rPr lang="en-CA" sz="2400" b="1" dirty="0">
                <a:solidFill>
                  <a:srgbClr val="FF00FF"/>
                </a:solidFill>
                <a:effectLst>
                  <a:outerShdw blurRad="38100" dist="38100" dir="2700000" algn="tl">
                    <a:srgbClr val="000000">
                      <a:alpha val="43137"/>
                    </a:srgbClr>
                  </a:outerShdw>
                </a:effectLst>
              </a:rPr>
              <a:t>30 km</a:t>
            </a:r>
            <a:endParaRPr lang="en-US" sz="2400" b="1" dirty="0">
              <a:solidFill>
                <a:srgbClr val="FF00FF"/>
              </a:solidFill>
              <a:effectLst>
                <a:outerShdw blurRad="38100" dist="38100" dir="2700000" algn="tl">
                  <a:srgbClr val="000000">
                    <a:alpha val="43137"/>
                  </a:srgbClr>
                </a:outerShdw>
              </a:effectLst>
            </a:endParaRPr>
          </a:p>
        </p:txBody>
      </p:sp>
      <p:sp>
        <p:nvSpPr>
          <p:cNvPr id="45" name="TextBox 44"/>
          <p:cNvSpPr txBox="1"/>
          <p:nvPr/>
        </p:nvSpPr>
        <p:spPr>
          <a:xfrm>
            <a:off x="3287602" y="4855017"/>
            <a:ext cx="962123" cy="461665"/>
          </a:xfrm>
          <a:prstGeom prst="rect">
            <a:avLst/>
          </a:prstGeom>
          <a:noFill/>
        </p:spPr>
        <p:txBody>
          <a:bodyPr wrap="none" rtlCol="0">
            <a:spAutoFit/>
          </a:bodyPr>
          <a:lstStyle/>
          <a:p>
            <a:r>
              <a:rPr lang="en-CA" sz="2400" b="1" dirty="0">
                <a:solidFill>
                  <a:srgbClr val="FF00FF"/>
                </a:solidFill>
                <a:effectLst>
                  <a:outerShdw blurRad="38100" dist="38100" dir="2700000" algn="tl">
                    <a:srgbClr val="000000">
                      <a:alpha val="43137"/>
                    </a:srgbClr>
                  </a:outerShdw>
                </a:effectLst>
              </a:rPr>
              <a:t>15 km</a:t>
            </a:r>
            <a:endParaRPr lang="en-US" sz="2400" b="1" dirty="0">
              <a:solidFill>
                <a:srgbClr val="FF00FF"/>
              </a:solidFill>
              <a:effectLst>
                <a:outerShdw blurRad="38100" dist="38100" dir="2700000" algn="tl">
                  <a:srgbClr val="000000">
                    <a:alpha val="43137"/>
                  </a:srgbClr>
                </a:outerShdw>
              </a:effectLst>
            </a:endParaRPr>
          </a:p>
        </p:txBody>
      </p:sp>
      <p:sp>
        <p:nvSpPr>
          <p:cNvPr id="46" name="TextBox 45"/>
          <p:cNvSpPr txBox="1"/>
          <p:nvPr/>
        </p:nvSpPr>
        <p:spPr>
          <a:xfrm>
            <a:off x="7936650" y="1105321"/>
            <a:ext cx="962123" cy="461665"/>
          </a:xfrm>
          <a:prstGeom prst="rect">
            <a:avLst/>
          </a:prstGeom>
          <a:noFill/>
        </p:spPr>
        <p:txBody>
          <a:bodyPr wrap="none" rtlCol="0">
            <a:spAutoFit/>
          </a:bodyPr>
          <a:lstStyle/>
          <a:p>
            <a:r>
              <a:rPr lang="en-CA" sz="2400" b="1" dirty="0">
                <a:solidFill>
                  <a:srgbClr val="FF00FF"/>
                </a:solidFill>
                <a:effectLst>
                  <a:outerShdw blurRad="38100" dist="38100" dir="2700000" algn="tl">
                    <a:srgbClr val="000000">
                      <a:alpha val="43137"/>
                    </a:srgbClr>
                  </a:outerShdw>
                </a:effectLst>
              </a:rPr>
              <a:t>10 km</a:t>
            </a:r>
            <a:endParaRPr lang="en-US" sz="2400" b="1" dirty="0">
              <a:solidFill>
                <a:srgbClr val="FF00FF"/>
              </a:solidFill>
              <a:effectLst>
                <a:outerShdw blurRad="38100" dist="38100" dir="2700000" algn="tl">
                  <a:srgbClr val="000000">
                    <a:alpha val="43137"/>
                  </a:srgbClr>
                </a:outerShdw>
              </a:effectLst>
            </a:endParaRPr>
          </a:p>
        </p:txBody>
      </p:sp>
      <p:sp>
        <p:nvSpPr>
          <p:cNvPr id="47" name="TextBox 46"/>
          <p:cNvSpPr txBox="1"/>
          <p:nvPr/>
        </p:nvSpPr>
        <p:spPr>
          <a:xfrm>
            <a:off x="3581853" y="1119400"/>
            <a:ext cx="806631" cy="461665"/>
          </a:xfrm>
          <a:prstGeom prst="rect">
            <a:avLst/>
          </a:prstGeom>
          <a:noFill/>
        </p:spPr>
        <p:txBody>
          <a:bodyPr wrap="none" rtlCol="0">
            <a:spAutoFit/>
          </a:bodyPr>
          <a:lstStyle/>
          <a:p>
            <a:r>
              <a:rPr lang="en-CA" sz="2400" b="1" dirty="0">
                <a:solidFill>
                  <a:srgbClr val="FF00FF"/>
                </a:solidFill>
                <a:effectLst>
                  <a:outerShdw blurRad="38100" dist="38100" dir="2700000" algn="tl">
                    <a:srgbClr val="000000">
                      <a:alpha val="43137"/>
                    </a:srgbClr>
                  </a:outerShdw>
                </a:effectLst>
              </a:rPr>
              <a:t>5 km</a:t>
            </a:r>
            <a:endParaRPr lang="en-US" sz="2400" b="1" dirty="0">
              <a:solidFill>
                <a:srgbClr val="FF00FF"/>
              </a:solidFill>
              <a:effectLst>
                <a:outerShdw blurRad="38100" dist="38100" dir="2700000" algn="tl">
                  <a:srgbClr val="000000">
                    <a:alpha val="43137"/>
                  </a:srgbClr>
                </a:outerShdw>
              </a:effectLst>
            </a:endParaRPr>
          </a:p>
        </p:txBody>
      </p:sp>
      <p:sp>
        <p:nvSpPr>
          <p:cNvPr id="48" name="TextBox 47"/>
          <p:cNvSpPr txBox="1"/>
          <p:nvPr/>
        </p:nvSpPr>
        <p:spPr>
          <a:xfrm>
            <a:off x="2357985" y="2965605"/>
            <a:ext cx="962123" cy="461665"/>
          </a:xfrm>
          <a:prstGeom prst="rect">
            <a:avLst/>
          </a:prstGeom>
          <a:noFill/>
        </p:spPr>
        <p:txBody>
          <a:bodyPr wrap="none" rtlCol="0">
            <a:spAutoFit/>
          </a:bodyPr>
          <a:lstStyle/>
          <a:p>
            <a:r>
              <a:rPr lang="en-CA" sz="2400" b="1" dirty="0">
                <a:solidFill>
                  <a:srgbClr val="FF00FF"/>
                </a:solidFill>
                <a:effectLst>
                  <a:outerShdw blurRad="38100" dist="38100" dir="2700000" algn="tl">
                    <a:srgbClr val="000000">
                      <a:alpha val="43137"/>
                    </a:srgbClr>
                  </a:outerShdw>
                </a:effectLst>
              </a:rPr>
              <a:t>20 km</a:t>
            </a:r>
            <a:endParaRPr lang="en-US" sz="2400" b="1" dirty="0">
              <a:solidFill>
                <a:srgbClr val="FF00FF"/>
              </a:solidFill>
              <a:effectLst>
                <a:outerShdw blurRad="38100" dist="38100" dir="2700000" algn="tl">
                  <a:srgbClr val="000000">
                    <a:alpha val="43137"/>
                  </a:srgbClr>
                </a:outerShdw>
              </a:effectLst>
            </a:endParaRPr>
          </a:p>
        </p:txBody>
      </p:sp>
      <p:grpSp>
        <p:nvGrpSpPr>
          <p:cNvPr id="37" name="Group 36"/>
          <p:cNvGrpSpPr/>
          <p:nvPr/>
        </p:nvGrpSpPr>
        <p:grpSpPr>
          <a:xfrm>
            <a:off x="10704512" y="4202781"/>
            <a:ext cx="1296861" cy="1314451"/>
            <a:chOff x="8028384" y="2677711"/>
            <a:chExt cx="972646" cy="1314451"/>
          </a:xfrm>
        </p:grpSpPr>
        <p:pic>
          <p:nvPicPr>
            <p:cNvPr id="50" name="Picture 9" descr="http://www.bclaws.ca/EPLibraries/bclaws_new/document/ID/freeside/26_58_MaximumSpeed.gif"/>
            <p:cNvPicPr>
              <a:picLocks noChangeAspect="1" noChangeArrowheads="1"/>
            </p:cNvPicPr>
            <p:nvPr/>
          </p:nvPicPr>
          <p:blipFill rotWithShape="1">
            <a:blip r:embed="rId3">
              <a:extLst>
                <a:ext uri="{28A0092B-C50C-407E-A947-70E740481C1C}">
                  <a14:useLocalDpi xmlns:a14="http://schemas.microsoft.com/office/drawing/2010/main" val="0"/>
                </a:ext>
              </a:extLst>
            </a:blip>
            <a:srcRect l="54616"/>
            <a:stretch/>
          </p:blipFill>
          <p:spPr bwMode="auto">
            <a:xfrm>
              <a:off x="8028384" y="2677711"/>
              <a:ext cx="972646" cy="1314451"/>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p:cNvSpPr/>
            <p:nvPr/>
          </p:nvSpPr>
          <p:spPr>
            <a:xfrm>
              <a:off x="8154667" y="3011022"/>
              <a:ext cx="720080" cy="677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5333" b="1" dirty="0">
                  <a:solidFill>
                    <a:schemeClr val="tx1"/>
                  </a:solidFill>
                  <a:effectLst>
                    <a:outerShdw blurRad="38100" dist="38100" dir="2700000" algn="tl">
                      <a:srgbClr val="000000">
                        <a:alpha val="43137"/>
                      </a:srgbClr>
                    </a:outerShdw>
                  </a:effectLst>
                </a:rPr>
                <a:t>90</a:t>
              </a:r>
              <a:endParaRPr lang="en-US" sz="5333" b="1" dirty="0">
                <a:solidFill>
                  <a:schemeClr val="tx1"/>
                </a:solidFill>
                <a:effectLst>
                  <a:outerShdw blurRad="38100" dist="38100" dir="2700000" algn="tl">
                    <a:srgbClr val="000000">
                      <a:alpha val="43137"/>
                    </a:srgbClr>
                  </a:outerShdw>
                </a:effectLst>
              </a:endParaRPr>
            </a:p>
          </p:txBody>
        </p:sp>
      </p:grpSp>
      <p:grpSp>
        <p:nvGrpSpPr>
          <p:cNvPr id="38" name="Group 37"/>
          <p:cNvGrpSpPr/>
          <p:nvPr/>
        </p:nvGrpSpPr>
        <p:grpSpPr>
          <a:xfrm>
            <a:off x="143339" y="831505"/>
            <a:ext cx="1296861" cy="1314451"/>
            <a:chOff x="107504" y="2677710"/>
            <a:chExt cx="972646" cy="1314451"/>
          </a:xfrm>
        </p:grpSpPr>
        <p:pic>
          <p:nvPicPr>
            <p:cNvPr id="1033" name="Picture 9" descr="http://www.bclaws.ca/EPLibraries/bclaws_new/document/ID/freeside/26_58_MaximumSpeed.gif"/>
            <p:cNvPicPr>
              <a:picLocks noChangeAspect="1" noChangeArrowheads="1"/>
            </p:cNvPicPr>
            <p:nvPr/>
          </p:nvPicPr>
          <p:blipFill rotWithShape="1">
            <a:blip r:embed="rId3">
              <a:extLst>
                <a:ext uri="{28A0092B-C50C-407E-A947-70E740481C1C}">
                  <a14:useLocalDpi xmlns:a14="http://schemas.microsoft.com/office/drawing/2010/main" val="0"/>
                </a:ext>
              </a:extLst>
            </a:blip>
            <a:srcRect l="54616"/>
            <a:stretch/>
          </p:blipFill>
          <p:spPr bwMode="auto">
            <a:xfrm>
              <a:off x="107504" y="2677710"/>
              <a:ext cx="972646" cy="1314451"/>
            </a:xfrm>
            <a:prstGeom prst="rect">
              <a:avLst/>
            </a:prstGeom>
            <a:noFill/>
            <a:extLst>
              <a:ext uri="{909E8E84-426E-40DD-AFC4-6F175D3DCCD1}">
                <a14:hiddenFill xmlns:a14="http://schemas.microsoft.com/office/drawing/2010/main">
                  <a:solidFill>
                    <a:srgbClr val="FFFFFF"/>
                  </a:solidFill>
                </a14:hiddenFill>
              </a:ext>
            </a:extLst>
          </p:spPr>
        </p:pic>
        <p:sp>
          <p:nvSpPr>
            <p:cNvPr id="52" name="Rectangle 51"/>
            <p:cNvSpPr/>
            <p:nvPr/>
          </p:nvSpPr>
          <p:spPr>
            <a:xfrm>
              <a:off x="233787" y="2996077"/>
              <a:ext cx="720080" cy="677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5333" b="1" dirty="0">
                  <a:solidFill>
                    <a:schemeClr val="tx1"/>
                  </a:solidFill>
                  <a:effectLst>
                    <a:outerShdw blurRad="38100" dist="38100" dir="2700000" algn="tl">
                      <a:srgbClr val="000000">
                        <a:alpha val="43137"/>
                      </a:srgbClr>
                    </a:outerShdw>
                  </a:effectLst>
                </a:rPr>
                <a:t>80</a:t>
              </a:r>
              <a:endParaRPr lang="en-US" sz="5333" b="1" dirty="0">
                <a:solidFill>
                  <a:schemeClr val="tx1"/>
                </a:solidFill>
                <a:effectLst>
                  <a:outerShdw blurRad="38100" dist="38100" dir="2700000" algn="tl">
                    <a:srgbClr val="000000">
                      <a:alpha val="43137"/>
                    </a:srgbClr>
                  </a:outerShdw>
                </a:effectLst>
              </a:endParaRPr>
            </a:p>
          </p:txBody>
        </p:sp>
      </p:grpSp>
      <p:pic>
        <p:nvPicPr>
          <p:cNvPr id="1035" name="Picture 11" descr="http://us.123rf.com/400wm/400/400/mechanik/mechanik0905/mechanik090500010/4908574-vector-cartoon-cargo-semi-truck.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750" r="92917">
                        <a14:foregroundMark x1="20000" y1="46500" x2="20000" y2="46500"/>
                        <a14:foregroundMark x1="5750" y1="59917" x2="5750" y2="59917"/>
                        <a14:foregroundMark x1="85417" y1="47750" x2="85417" y2="47750"/>
                        <a14:foregroundMark x1="92917" y1="48167" x2="92917" y2="48167"/>
                        <a14:foregroundMark x1="82500" y1="46917" x2="82500" y2="46917"/>
                        <a14:foregroundMark x1="83750" y1="50333" x2="83750" y2="50333"/>
                        <a14:foregroundMark x1="87083" y1="51583" x2="87083" y2="51583"/>
                        <a14:foregroundMark x1="87500" y1="46500" x2="87500" y2="46500"/>
                        <a14:foregroundMark x1="80000" y1="45667" x2="80000" y2="45667"/>
                        <a14:foregroundMark x1="80000" y1="50750" x2="80000" y2="50750"/>
                      </a14:backgroundRemoval>
                    </a14:imgEffect>
                  </a14:imgLayer>
                </a14:imgProps>
              </a:ext>
              <a:ext uri="{28A0092B-C50C-407E-A947-70E740481C1C}">
                <a14:useLocalDpi xmlns:a14="http://schemas.microsoft.com/office/drawing/2010/main" val="0"/>
              </a:ext>
            </a:extLst>
          </a:blip>
          <a:srcRect/>
          <a:stretch>
            <a:fillRect/>
          </a:stretch>
        </p:blipFill>
        <p:spPr bwMode="auto">
          <a:xfrm>
            <a:off x="4486374" y="5804103"/>
            <a:ext cx="1731289" cy="1298467"/>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07547" y="64825"/>
            <a:ext cx="2143104" cy="1209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22543" y="3150272"/>
            <a:ext cx="924629" cy="776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 name="TextBox 56"/>
          <p:cNvSpPr txBox="1"/>
          <p:nvPr/>
        </p:nvSpPr>
        <p:spPr>
          <a:xfrm>
            <a:off x="6454350" y="2770550"/>
            <a:ext cx="962123" cy="461665"/>
          </a:xfrm>
          <a:prstGeom prst="rect">
            <a:avLst/>
          </a:prstGeom>
          <a:noFill/>
        </p:spPr>
        <p:txBody>
          <a:bodyPr wrap="none" rtlCol="0">
            <a:spAutoFit/>
          </a:bodyPr>
          <a:lstStyle/>
          <a:p>
            <a:r>
              <a:rPr lang="en-CA" sz="2400" b="1" dirty="0">
                <a:solidFill>
                  <a:srgbClr val="FF00FF"/>
                </a:solidFill>
                <a:effectLst>
                  <a:outerShdw blurRad="38100" dist="38100" dir="2700000" algn="tl">
                    <a:srgbClr val="000000">
                      <a:alpha val="43137"/>
                    </a:srgbClr>
                  </a:outerShdw>
                </a:effectLst>
              </a:rPr>
              <a:t>10 km</a:t>
            </a:r>
            <a:endParaRPr lang="en-US" sz="2400" b="1" dirty="0">
              <a:solidFill>
                <a:srgbClr val="FF00FF"/>
              </a:solidFill>
              <a:effectLst>
                <a:outerShdw blurRad="38100" dist="38100" dir="2700000" algn="tl">
                  <a:srgbClr val="000000">
                    <a:alpha val="43137"/>
                  </a:srgbClr>
                </a:outerShdw>
              </a:effectLst>
            </a:endParaRPr>
          </a:p>
        </p:txBody>
      </p:sp>
      <p:pic>
        <p:nvPicPr>
          <p:cNvPr id="1028" name="Picture 4" descr="http://www.rccmedia.com/wp-content/themes/theme1400/images/products/bridges/bridge-005.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34135" y="2463660"/>
            <a:ext cx="3872343" cy="17425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descr="http://pictures.picpedia.com/2013/07/A%20Truck%20Stuck%20Under%20A%20Bridg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66230" y="2144084"/>
            <a:ext cx="4441759" cy="24984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258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500" fill="hold"/>
                                        <p:tgtEl>
                                          <p:spTgt spid="1028"/>
                                        </p:tgtEl>
                                        <p:attrNameLst>
                                          <p:attrName>ppt_w</p:attrName>
                                        </p:attrNameLst>
                                      </p:cBhvr>
                                      <p:tavLst>
                                        <p:tav tm="0">
                                          <p:val>
                                            <p:fltVal val="0"/>
                                          </p:val>
                                        </p:tav>
                                        <p:tav tm="100000">
                                          <p:val>
                                            <p:strVal val="#ppt_w"/>
                                          </p:val>
                                        </p:tav>
                                      </p:tavLst>
                                    </p:anim>
                                    <p:anim calcmode="lin" valueType="num">
                                      <p:cBhvr>
                                        <p:cTn id="8" dur="500" fill="hold"/>
                                        <p:tgtEl>
                                          <p:spTgt spid="1028"/>
                                        </p:tgtEl>
                                        <p:attrNameLst>
                                          <p:attrName>ppt_h</p:attrName>
                                        </p:attrNameLst>
                                      </p:cBhvr>
                                      <p:tavLst>
                                        <p:tav tm="0">
                                          <p:val>
                                            <p:fltVal val="0"/>
                                          </p:val>
                                        </p:tav>
                                        <p:tav tm="100000">
                                          <p:val>
                                            <p:strVal val="#ppt_h"/>
                                          </p:val>
                                        </p:tav>
                                      </p:tavLst>
                                    </p:anim>
                                    <p:animEffect transition="in" filter="fade">
                                      <p:cBhvr>
                                        <p:cTn id="9" dur="500"/>
                                        <p:tgtEl>
                                          <p:spTgt spid="102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500" fill="hold"/>
                                        <p:tgtEl>
                                          <p:spTgt spid="1026"/>
                                        </p:tgtEl>
                                        <p:attrNameLst>
                                          <p:attrName>ppt_w</p:attrName>
                                        </p:attrNameLst>
                                      </p:cBhvr>
                                      <p:tavLst>
                                        <p:tav tm="0">
                                          <p:val>
                                            <p:fltVal val="0"/>
                                          </p:val>
                                        </p:tav>
                                        <p:tav tm="100000">
                                          <p:val>
                                            <p:strVal val="#ppt_w"/>
                                          </p:val>
                                        </p:tav>
                                      </p:tavLst>
                                    </p:anim>
                                    <p:anim calcmode="lin" valueType="num">
                                      <p:cBhvr>
                                        <p:cTn id="15" dur="500" fill="hold"/>
                                        <p:tgtEl>
                                          <p:spTgt spid="1026"/>
                                        </p:tgtEl>
                                        <p:attrNameLst>
                                          <p:attrName>ppt_h</p:attrName>
                                        </p:attrNameLst>
                                      </p:cBhvr>
                                      <p:tavLst>
                                        <p:tav tm="0">
                                          <p:val>
                                            <p:fltVal val="0"/>
                                          </p:val>
                                        </p:tav>
                                        <p:tav tm="100000">
                                          <p:val>
                                            <p:strVal val="#ppt_h"/>
                                          </p:val>
                                        </p:tav>
                                      </p:tavLst>
                                    </p:anim>
                                    <p:animEffect transition="in" filter="fade">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E66A3-48AD-795F-B4DC-A06A252240A9}"/>
              </a:ext>
            </a:extLst>
          </p:cNvPr>
          <p:cNvSpPr>
            <a:spLocks noGrp="1"/>
          </p:cNvSpPr>
          <p:nvPr>
            <p:ph type="title"/>
          </p:nvPr>
        </p:nvSpPr>
        <p:spPr/>
        <p:txBody>
          <a:bodyPr/>
          <a:lstStyle/>
          <a:p>
            <a:r>
              <a:rPr lang="en-US" dirty="0"/>
              <a:t>Watch this</a:t>
            </a:r>
            <a:endParaRPr lang="en-CA" dirty="0"/>
          </a:p>
        </p:txBody>
      </p:sp>
      <p:pic>
        <p:nvPicPr>
          <p:cNvPr id="3" name="Online Media 2" title="Will You Pass The Attention Test?">
            <a:hlinkClick r:id="" action="ppaction://media"/>
            <a:extLst>
              <a:ext uri="{FF2B5EF4-FFF2-40B4-BE49-F238E27FC236}">
                <a16:creationId xmlns:a16="http://schemas.microsoft.com/office/drawing/2014/main" id="{76D43E12-0B6E-E818-9237-6965481A49C3}"/>
              </a:ext>
            </a:extLst>
          </p:cNvPr>
          <p:cNvPicPr>
            <a:picLocks noRot="1" noChangeAspect="1"/>
          </p:cNvPicPr>
          <p:nvPr>
            <a:videoFile r:link="rId1"/>
          </p:nvPr>
        </p:nvPicPr>
        <p:blipFill>
          <a:blip r:embed="rId3"/>
          <a:stretch>
            <a:fillRect/>
          </a:stretch>
        </p:blipFill>
        <p:spPr>
          <a:xfrm>
            <a:off x="1127448" y="1052736"/>
            <a:ext cx="10029453" cy="5666654"/>
          </a:xfrm>
          <a:prstGeom prst="rect">
            <a:avLst/>
          </a:prstGeom>
        </p:spPr>
      </p:pic>
    </p:spTree>
    <p:extLst>
      <p:ext uri="{BB962C8B-B14F-4D97-AF65-F5344CB8AC3E}">
        <p14:creationId xmlns:p14="http://schemas.microsoft.com/office/powerpoint/2010/main" val="69160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116632"/>
            <a:ext cx="8229600" cy="710952"/>
          </a:xfrm>
        </p:spPr>
        <p:txBody>
          <a:bodyPr>
            <a:normAutofit/>
          </a:bodyPr>
          <a:lstStyle/>
          <a:p>
            <a:r>
              <a:rPr lang="en-CA" dirty="0">
                <a:effectLst>
                  <a:outerShdw blurRad="19685" dist="12700" dir="5400000" algn="tl" rotWithShape="0">
                    <a:schemeClr val="tx1">
                      <a:alpha val="60000"/>
                    </a:schemeClr>
                  </a:outerShdw>
                </a:effectLst>
              </a:rPr>
              <a:t>Watch this...</a:t>
            </a:r>
          </a:p>
        </p:txBody>
      </p:sp>
      <p:pic>
        <p:nvPicPr>
          <p:cNvPr id="3" name="Online Media 2" title="CRM - Test Your Awareness  -  How observant are you?">
            <a:hlinkClick r:id="" action="ppaction://media"/>
            <a:extLst>
              <a:ext uri="{FF2B5EF4-FFF2-40B4-BE49-F238E27FC236}">
                <a16:creationId xmlns:a16="http://schemas.microsoft.com/office/drawing/2014/main" id="{8F2DBE23-E9C3-C1B2-5C1C-185E3370E10E}"/>
              </a:ext>
            </a:extLst>
          </p:cNvPr>
          <p:cNvPicPr>
            <a:picLocks noRot="1" noChangeAspect="1"/>
          </p:cNvPicPr>
          <p:nvPr>
            <a:videoFile r:link="rId1"/>
          </p:nvPr>
        </p:nvPicPr>
        <p:blipFill>
          <a:blip r:embed="rId3"/>
          <a:stretch>
            <a:fillRect/>
          </a:stretch>
        </p:blipFill>
        <p:spPr>
          <a:xfrm>
            <a:off x="1127621" y="908720"/>
            <a:ext cx="9957445" cy="5625969"/>
          </a:xfrm>
          <a:prstGeom prst="rect">
            <a:avLst/>
          </a:prstGeom>
        </p:spPr>
      </p:pic>
    </p:spTree>
    <p:extLst>
      <p:ext uri="{BB962C8B-B14F-4D97-AF65-F5344CB8AC3E}">
        <p14:creationId xmlns:p14="http://schemas.microsoft.com/office/powerpoint/2010/main" val="332957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5520" y="404664"/>
            <a:ext cx="8229600" cy="1143000"/>
          </a:xfrm>
        </p:spPr>
        <p:txBody>
          <a:bodyPr>
            <a:normAutofit/>
          </a:bodyPr>
          <a:lstStyle/>
          <a:p>
            <a:pPr algn="l"/>
            <a:r>
              <a:rPr lang="en-CA" dirty="0">
                <a:effectLst>
                  <a:outerShdw blurRad="19685" dist="12700" dir="5400000" algn="tl" rotWithShape="0">
                    <a:schemeClr val="tx1">
                      <a:alpha val="60000"/>
                    </a:schemeClr>
                  </a:outerShdw>
                </a:effectLst>
              </a:rPr>
              <a:t>You are given a box containing three light bulbs...</a:t>
            </a:r>
          </a:p>
        </p:txBody>
      </p:sp>
      <p:sp>
        <p:nvSpPr>
          <p:cNvPr id="3" name="Content Placeholder 4"/>
          <p:cNvSpPr txBox="1">
            <a:spLocks/>
          </p:cNvSpPr>
          <p:nvPr/>
        </p:nvSpPr>
        <p:spPr>
          <a:xfrm>
            <a:off x="983432" y="1916832"/>
            <a:ext cx="10369152" cy="4752528"/>
          </a:xfrm>
          <a:prstGeom prst="rect">
            <a:avLst/>
          </a:prstGeom>
        </p:spPr>
        <p:txBody>
          <a:bodyPr/>
          <a:lstStyle/>
          <a:p>
            <a:pPr marL="342900" indent="-342900">
              <a:spcBef>
                <a:spcPts val="1200"/>
              </a:spcBef>
              <a:spcAft>
                <a:spcPts val="1200"/>
              </a:spcAft>
              <a:buFont typeface="Arial" pitchFamily="34" charset="0"/>
              <a:buChar char="•"/>
              <a:defRPr/>
            </a:pPr>
            <a:r>
              <a:rPr lang="en-CA" sz="2800" b="1"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Each light bulb is turned on or off by one of three switches outside the box.  Each switch controls one light bulb.</a:t>
            </a:r>
          </a:p>
          <a:p>
            <a:pPr marL="342900" indent="-342900">
              <a:spcBef>
                <a:spcPts val="1200"/>
              </a:spcBef>
              <a:spcAft>
                <a:spcPts val="1200"/>
              </a:spcAft>
              <a:buFont typeface="Arial" pitchFamily="34" charset="0"/>
              <a:buChar char="•"/>
              <a:defRPr/>
            </a:pPr>
            <a:r>
              <a:rPr lang="en-CA" sz="2800" b="1"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You can only change the switches while the box is closed.</a:t>
            </a:r>
          </a:p>
          <a:p>
            <a:pPr marL="342900" indent="-342900">
              <a:spcBef>
                <a:spcPts val="1800"/>
              </a:spcBef>
              <a:spcAft>
                <a:spcPts val="1200"/>
              </a:spcAft>
              <a:buFont typeface="Arial" pitchFamily="34" charset="0"/>
              <a:buChar char="•"/>
              <a:defRPr/>
            </a:pPr>
            <a:r>
              <a:rPr lang="en-CA" sz="2800" b="1"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After setting the switches, you may open the box to see the results.</a:t>
            </a:r>
          </a:p>
          <a:p>
            <a:pPr marL="342900" indent="-342900">
              <a:spcBef>
                <a:spcPts val="1200"/>
              </a:spcBef>
              <a:spcAft>
                <a:spcPts val="1200"/>
              </a:spcAft>
              <a:buFont typeface="Arial" pitchFamily="34" charset="0"/>
              <a:buChar char="•"/>
              <a:defRPr/>
            </a:pPr>
            <a:r>
              <a:rPr lang="en-CA" sz="2800" b="1" i="1" dirty="0">
                <a:solidFill>
                  <a:srgbClr val="00FFFF"/>
                </a:solidFill>
                <a:effectLst>
                  <a:outerShdw blurRad="38100" dist="38100" dir="2700000" algn="tl">
                    <a:srgbClr val="000000">
                      <a:alpha val="43137"/>
                    </a:srgbClr>
                  </a:outerShdw>
                </a:effectLst>
                <a:latin typeface="Times New Roman" pitchFamily="18" charset="0"/>
                <a:cs typeface="Times New Roman" pitchFamily="18" charset="0"/>
              </a:rPr>
              <a:t>What is the minimum # of times you need to open the box in order to be 100% confident which switch operates which bulb?</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3"/>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3"/>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strVal val="#ppt_w+.3"/>
                                          </p:val>
                                        </p:tav>
                                        <p:tav tm="100000">
                                          <p:val>
                                            <p:strVal val="#ppt_w"/>
                                          </p:val>
                                        </p:tav>
                                      </p:tavLst>
                                    </p:anim>
                                    <p:anim calcmode="lin" valueType="num">
                                      <p:cBhvr>
                                        <p:cTn id="29"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50800" dir="5400000" algn="ctr" rotWithShape="0">
              <a:schemeClr val="tx1"/>
            </a:outerShdw>
          </a:effectLst>
        </p:spPr>
        <p:txBody>
          <a:bodyPr/>
          <a:lstStyle/>
          <a:p>
            <a:r>
              <a:rPr lang="en-CA" dirty="0"/>
              <a:t>Introductions</a:t>
            </a:r>
          </a:p>
        </p:txBody>
      </p:sp>
      <p:sp>
        <p:nvSpPr>
          <p:cNvPr id="3" name="TextBox 2"/>
          <p:cNvSpPr txBox="1"/>
          <p:nvPr/>
        </p:nvSpPr>
        <p:spPr>
          <a:xfrm>
            <a:off x="2063558" y="1340773"/>
            <a:ext cx="2993127" cy="769441"/>
          </a:xfrm>
          <a:prstGeom prst="rect">
            <a:avLst/>
          </a:prstGeom>
          <a:noFill/>
        </p:spPr>
        <p:txBody>
          <a:bodyPr wrap="none" rtlCol="0">
            <a:spAutoFit/>
          </a:bodyPr>
          <a:lstStyle/>
          <a:p>
            <a:r>
              <a:rPr lang="en-CA" sz="4400" b="1"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Rich Smith:</a:t>
            </a:r>
          </a:p>
        </p:txBody>
      </p:sp>
      <p:pic>
        <p:nvPicPr>
          <p:cNvPr id="1027" name="Picture 3"/>
          <p:cNvPicPr>
            <a:picLocks noChangeAspect="1" noChangeArrowheads="1"/>
          </p:cNvPicPr>
          <p:nvPr/>
        </p:nvPicPr>
        <p:blipFill>
          <a:blip r:embed="rId2" cstate="print"/>
          <a:srcRect/>
          <a:stretch>
            <a:fillRect/>
          </a:stretch>
        </p:blipFill>
        <p:spPr bwMode="auto">
          <a:xfrm>
            <a:off x="5591944" y="1844824"/>
            <a:ext cx="3456384" cy="830136"/>
          </a:xfrm>
          <a:prstGeom prst="roundRect">
            <a:avLst>
              <a:gd name="adj" fmla="val 16667"/>
            </a:avLst>
          </a:prstGeom>
          <a:ln>
            <a:noFill/>
          </a:ln>
          <a:effectLst>
            <a:glow rad="228600">
              <a:schemeClr val="accent1">
                <a:satMod val="175000"/>
                <a:alpha val="40000"/>
              </a:schemeClr>
            </a:glow>
            <a:outerShdw blurRad="152400" dist="12000" dir="900000" sy="98000" kx="110000" ky="200000" algn="tl" rotWithShape="0">
              <a:srgbClr val="000000">
                <a:alpha val="30000"/>
              </a:srgbClr>
            </a:outerShdw>
          </a:effectLst>
          <a:scene3d>
            <a:camera prst="perspectiveRelaxed">
              <a:rot lat="19800000" lon="0" rev="0"/>
            </a:camera>
            <a:lightRig rig="threePt" dir="t"/>
          </a:scene3d>
          <a:sp3d contourW="6350" prstMaterial="matte">
            <a:bevelT w="101600" h="101600"/>
            <a:contourClr>
              <a:srgbClr val="969696"/>
            </a:contourClr>
          </a:sp3d>
        </p:spPr>
      </p:pic>
      <p:pic>
        <p:nvPicPr>
          <p:cNvPr id="1028" name="Picture 4"/>
          <p:cNvPicPr>
            <a:picLocks noChangeAspect="1" noChangeArrowheads="1"/>
          </p:cNvPicPr>
          <p:nvPr/>
        </p:nvPicPr>
        <p:blipFill>
          <a:blip r:embed="rId3" cstate="print"/>
          <a:srcRect/>
          <a:stretch>
            <a:fillRect/>
          </a:stretch>
        </p:blipFill>
        <p:spPr bwMode="auto">
          <a:xfrm>
            <a:off x="6384032" y="2924947"/>
            <a:ext cx="1944216" cy="1555373"/>
          </a:xfrm>
          <a:prstGeom prst="roundRect">
            <a:avLst>
              <a:gd name="adj" fmla="val 16667"/>
            </a:avLst>
          </a:prstGeom>
          <a:ln>
            <a:noFill/>
          </a:ln>
          <a:effectLst>
            <a:glow rad="228600">
              <a:schemeClr val="accent1">
                <a:satMod val="175000"/>
                <a:alpha val="40000"/>
              </a:schemeClr>
            </a:glow>
            <a:outerShdw blurRad="152400" dist="12000" dir="900000" sy="98000" kx="110000" ky="200000" algn="tl" rotWithShape="0">
              <a:srgbClr val="000000">
                <a:alpha val="30000"/>
              </a:srgbClr>
            </a:outerShdw>
          </a:effectLst>
          <a:scene3d>
            <a:camera prst="perspectiveRelaxed">
              <a:rot lat="19800000" lon="0" rev="0"/>
            </a:camera>
            <a:lightRig rig="threePt" dir="t"/>
          </a:scene3d>
          <a:sp3d contourW="6350" prstMaterial="matte">
            <a:bevelT w="101600" h="101600"/>
            <a:contourClr>
              <a:srgbClr val="969696"/>
            </a:contourClr>
          </a:sp3d>
        </p:spPr>
      </p:pic>
      <p:pic>
        <p:nvPicPr>
          <p:cNvPr id="1026" name="Picture 2"/>
          <p:cNvPicPr>
            <a:picLocks noChangeAspect="1" noChangeArrowheads="1"/>
          </p:cNvPicPr>
          <p:nvPr/>
        </p:nvPicPr>
        <p:blipFill>
          <a:blip r:embed="rId4" cstate="print"/>
          <a:srcRect/>
          <a:stretch>
            <a:fillRect/>
          </a:stretch>
        </p:blipFill>
        <p:spPr bwMode="auto">
          <a:xfrm>
            <a:off x="5879976" y="4725148"/>
            <a:ext cx="3126140" cy="1333207"/>
          </a:xfrm>
          <a:prstGeom prst="roundRect">
            <a:avLst>
              <a:gd name="adj" fmla="val 16667"/>
            </a:avLst>
          </a:prstGeom>
          <a:ln>
            <a:noFill/>
          </a:ln>
          <a:effectLst>
            <a:glow rad="228600">
              <a:schemeClr val="accent1">
                <a:satMod val="175000"/>
                <a:alpha val="40000"/>
              </a:schemeClr>
            </a:glow>
            <a:outerShdw blurRad="152400" dist="12000" dir="900000" sy="98000" kx="110000" ky="200000" algn="tl" rotWithShape="0">
              <a:srgbClr val="000000">
                <a:alpha val="30000"/>
              </a:srgbClr>
            </a:outerShdw>
          </a:effectLst>
          <a:scene3d>
            <a:camera prst="perspectiveRelaxed">
              <a:rot lat="19800000" lon="0" rev="0"/>
            </a:camera>
            <a:lightRig rig="threePt" dir="t"/>
          </a:scene3d>
          <a:sp3d contourW="6350" prstMaterial="matte">
            <a:bevelT w="101600" h="101600"/>
            <a:contourClr>
              <a:srgbClr val="969696"/>
            </a:contourClr>
          </a:sp3d>
        </p:spPr>
      </p:pic>
      <p:pic>
        <p:nvPicPr>
          <p:cNvPr id="4" name="Picture 3" descr="\\Smithnas\public disk 1\My Pictures\Our Pictures\halcyon1.jpg"/>
          <p:cNvPicPr>
            <a:picLocks noChangeAspect="1" noChangeArrowheads="1"/>
          </p:cNvPicPr>
          <p:nvPr/>
        </p:nvPicPr>
        <p:blipFill>
          <a:blip r:embed="rId5" cstate="print"/>
          <a:srcRect/>
          <a:stretch>
            <a:fillRect/>
          </a:stretch>
        </p:blipFill>
        <p:spPr bwMode="auto">
          <a:xfrm>
            <a:off x="3143672" y="2420893"/>
            <a:ext cx="2088232" cy="2923525"/>
          </a:xfrm>
          <a:prstGeom prst="roundRect">
            <a:avLst>
              <a:gd name="adj" fmla="val 16667"/>
            </a:avLst>
          </a:prstGeom>
          <a:ln>
            <a:noFill/>
          </a:ln>
          <a:effectLst>
            <a:glow rad="228600">
              <a:schemeClr val="accent1">
                <a:satMod val="175000"/>
                <a:alpha val="40000"/>
              </a:schemeClr>
            </a:glow>
            <a:outerShdw blurRad="152400" dist="12000" dir="900000" sy="98000" kx="110000" ky="200000" algn="tl" rotWithShape="0">
              <a:srgbClr val="000000">
                <a:alpha val="30000"/>
              </a:srgbClr>
            </a:outerShdw>
          </a:effectLst>
          <a:scene3d>
            <a:camera prst="perspectiveRelaxed">
              <a:rot lat="19821018" lon="0" rev="0"/>
            </a:camera>
            <a:lightRig rig="threePt" dir="t"/>
          </a:scene3d>
          <a:sp3d contourW="6350" prstMaterial="matte">
            <a:bevelT w="101600" h="10160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385" decel="100000"/>
                                        <p:tgtEl>
                                          <p:spTgt spid="1027"/>
                                        </p:tgtEl>
                                      </p:cBhvr>
                                    </p:animEffect>
                                    <p:animScale>
                                      <p:cBhvr>
                                        <p:cTn id="8" dur="385" decel="100000"/>
                                        <p:tgtEl>
                                          <p:spTgt spid="1027"/>
                                        </p:tgtEl>
                                      </p:cBhvr>
                                      <p:from x="10000" y="10000"/>
                                      <p:to x="200000" y="450000"/>
                                    </p:animScale>
                                    <p:animScale>
                                      <p:cBhvr>
                                        <p:cTn id="9" dur="615" accel="100000" fill="hold">
                                          <p:stCondLst>
                                            <p:cond delay="385"/>
                                          </p:stCondLst>
                                        </p:cTn>
                                        <p:tgtEl>
                                          <p:spTgt spid="1027"/>
                                        </p:tgtEl>
                                      </p:cBhvr>
                                      <p:from x="200000" y="450000"/>
                                      <p:to x="100000" y="100000"/>
                                    </p:animScale>
                                    <p:set>
                                      <p:cBhvr>
                                        <p:cTn id="10" dur="385" fill="hold"/>
                                        <p:tgtEl>
                                          <p:spTgt spid="1027"/>
                                        </p:tgtEl>
                                        <p:attrNameLst>
                                          <p:attrName>ppt_x</p:attrName>
                                        </p:attrNameLst>
                                      </p:cBhvr>
                                      <p:to>
                                        <p:strVal val="(0.5)"/>
                                      </p:to>
                                    </p:set>
                                    <p:anim from="(0.5)" to="(#ppt_x)" calcmode="lin" valueType="num">
                                      <p:cBhvr>
                                        <p:cTn id="11" dur="615" accel="100000" fill="hold">
                                          <p:stCondLst>
                                            <p:cond delay="385"/>
                                          </p:stCondLst>
                                        </p:cTn>
                                        <p:tgtEl>
                                          <p:spTgt spid="1027"/>
                                        </p:tgtEl>
                                        <p:attrNameLst>
                                          <p:attrName>ppt_x</p:attrName>
                                        </p:attrNameLst>
                                      </p:cBhvr>
                                    </p:anim>
                                    <p:set>
                                      <p:cBhvr>
                                        <p:cTn id="12" dur="385" fill="hold"/>
                                        <p:tgtEl>
                                          <p:spTgt spid="1027"/>
                                        </p:tgtEl>
                                        <p:attrNameLst>
                                          <p:attrName>ppt_y</p:attrName>
                                        </p:attrNameLst>
                                      </p:cBhvr>
                                      <p:to>
                                        <p:strVal val="(#ppt_y+0.4)"/>
                                      </p:to>
                                    </p:set>
                                    <p:anim from="(#ppt_y+0.4)" to="(#ppt_y)" calcmode="lin" valueType="num">
                                      <p:cBhvr>
                                        <p:cTn id="13" dur="615" accel="100000" fill="hold">
                                          <p:stCondLst>
                                            <p:cond delay="385"/>
                                          </p:stCondLst>
                                        </p:cTn>
                                        <p:tgtEl>
                                          <p:spTgt spid="1027"/>
                                        </p:tgtEl>
                                        <p:attrNameLst>
                                          <p:attrName>ppt_y</p:attrName>
                                        </p:attrNameLst>
                                      </p:cBhvr>
                                    </p:anim>
                                  </p:childTnLst>
                                </p:cTn>
                              </p:par>
                              <p:par>
                                <p:cTn id="14" presetID="51" presetClass="entr" presetSubtype="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fade">
                                      <p:cBhvr>
                                        <p:cTn id="16" dur="770" decel="100000"/>
                                        <p:tgtEl>
                                          <p:spTgt spid="1028"/>
                                        </p:tgtEl>
                                      </p:cBhvr>
                                    </p:animEffect>
                                    <p:animScale>
                                      <p:cBhvr>
                                        <p:cTn id="17" dur="770" decel="100000"/>
                                        <p:tgtEl>
                                          <p:spTgt spid="1028"/>
                                        </p:tgtEl>
                                      </p:cBhvr>
                                      <p:from x="10000" y="10000"/>
                                      <p:to x="200000" y="450000"/>
                                    </p:animScale>
                                    <p:animScale>
                                      <p:cBhvr>
                                        <p:cTn id="18" dur="1230" accel="100000" fill="hold">
                                          <p:stCondLst>
                                            <p:cond delay="770"/>
                                          </p:stCondLst>
                                        </p:cTn>
                                        <p:tgtEl>
                                          <p:spTgt spid="1028"/>
                                        </p:tgtEl>
                                      </p:cBhvr>
                                      <p:from x="200000" y="450000"/>
                                      <p:to x="100000" y="100000"/>
                                    </p:animScale>
                                    <p:set>
                                      <p:cBhvr>
                                        <p:cTn id="19" dur="770" fill="hold"/>
                                        <p:tgtEl>
                                          <p:spTgt spid="1028"/>
                                        </p:tgtEl>
                                        <p:attrNameLst>
                                          <p:attrName>ppt_x</p:attrName>
                                        </p:attrNameLst>
                                      </p:cBhvr>
                                      <p:to>
                                        <p:strVal val="(0.5)"/>
                                      </p:to>
                                    </p:set>
                                    <p:anim from="(0.5)" to="(#ppt_x)" calcmode="lin" valueType="num">
                                      <p:cBhvr>
                                        <p:cTn id="20" dur="1230" accel="100000" fill="hold">
                                          <p:stCondLst>
                                            <p:cond delay="770"/>
                                          </p:stCondLst>
                                        </p:cTn>
                                        <p:tgtEl>
                                          <p:spTgt spid="1028"/>
                                        </p:tgtEl>
                                        <p:attrNameLst>
                                          <p:attrName>ppt_x</p:attrName>
                                        </p:attrNameLst>
                                      </p:cBhvr>
                                    </p:anim>
                                    <p:set>
                                      <p:cBhvr>
                                        <p:cTn id="21" dur="770" fill="hold"/>
                                        <p:tgtEl>
                                          <p:spTgt spid="1028"/>
                                        </p:tgtEl>
                                        <p:attrNameLst>
                                          <p:attrName>ppt_y</p:attrName>
                                        </p:attrNameLst>
                                      </p:cBhvr>
                                      <p:to>
                                        <p:strVal val="(#ppt_y+0.4)"/>
                                      </p:to>
                                    </p:set>
                                    <p:anim from="(#ppt_y+0.4)" to="(#ppt_y)" calcmode="lin" valueType="num">
                                      <p:cBhvr>
                                        <p:cTn id="22" dur="1230" accel="100000" fill="hold">
                                          <p:stCondLst>
                                            <p:cond delay="770"/>
                                          </p:stCondLst>
                                        </p:cTn>
                                        <p:tgtEl>
                                          <p:spTgt spid="1028"/>
                                        </p:tgtEl>
                                        <p:attrNameLst>
                                          <p:attrName>ppt_y</p:attrName>
                                        </p:attrNameLst>
                                      </p:cBhvr>
                                    </p:anim>
                                  </p:childTnLst>
                                </p:cTn>
                              </p:par>
                              <p:par>
                                <p:cTn id="23" presetID="5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770" decel="100000"/>
                                        <p:tgtEl>
                                          <p:spTgt spid="4"/>
                                        </p:tgtEl>
                                      </p:cBhvr>
                                    </p:animEffect>
                                    <p:animScale>
                                      <p:cBhvr>
                                        <p:cTn id="26" dur="770" decel="100000"/>
                                        <p:tgtEl>
                                          <p:spTgt spid="4"/>
                                        </p:tgtEl>
                                      </p:cBhvr>
                                      <p:from x="10000" y="10000"/>
                                      <p:to x="200000" y="450000"/>
                                    </p:animScale>
                                    <p:animScale>
                                      <p:cBhvr>
                                        <p:cTn id="27" dur="1230" accel="100000" fill="hold">
                                          <p:stCondLst>
                                            <p:cond delay="770"/>
                                          </p:stCondLst>
                                        </p:cTn>
                                        <p:tgtEl>
                                          <p:spTgt spid="4"/>
                                        </p:tgtEl>
                                      </p:cBhvr>
                                      <p:from x="200000" y="450000"/>
                                      <p:to x="100000" y="100000"/>
                                    </p:animScale>
                                    <p:set>
                                      <p:cBhvr>
                                        <p:cTn id="28" dur="770" fill="hold"/>
                                        <p:tgtEl>
                                          <p:spTgt spid="4"/>
                                        </p:tgtEl>
                                        <p:attrNameLst>
                                          <p:attrName>ppt_x</p:attrName>
                                        </p:attrNameLst>
                                      </p:cBhvr>
                                      <p:to>
                                        <p:strVal val="(0.5)"/>
                                      </p:to>
                                    </p:set>
                                    <p:anim from="(0.5)" to="(#ppt_x)" calcmode="lin" valueType="num">
                                      <p:cBhvr>
                                        <p:cTn id="29" dur="1230" accel="100000" fill="hold">
                                          <p:stCondLst>
                                            <p:cond delay="770"/>
                                          </p:stCondLst>
                                        </p:cTn>
                                        <p:tgtEl>
                                          <p:spTgt spid="4"/>
                                        </p:tgtEl>
                                        <p:attrNameLst>
                                          <p:attrName>ppt_x</p:attrName>
                                        </p:attrNameLst>
                                      </p:cBhvr>
                                    </p:anim>
                                    <p:set>
                                      <p:cBhvr>
                                        <p:cTn id="30" dur="770" fill="hold"/>
                                        <p:tgtEl>
                                          <p:spTgt spid="4"/>
                                        </p:tgtEl>
                                        <p:attrNameLst>
                                          <p:attrName>ppt_y</p:attrName>
                                        </p:attrNameLst>
                                      </p:cBhvr>
                                      <p:to>
                                        <p:strVal val="(#ppt_y+0.4)"/>
                                      </p:to>
                                    </p:set>
                                    <p:anim from="(#ppt_y+0.4)" to="(#ppt_y)" calcmode="lin" valueType="num">
                                      <p:cBhvr>
                                        <p:cTn id="31" dur="1230" accel="100000" fill="hold">
                                          <p:stCondLst>
                                            <p:cond delay="770"/>
                                          </p:stCondLst>
                                        </p:cTn>
                                        <p:tgtEl>
                                          <p:spTgt spid="4"/>
                                        </p:tgtEl>
                                        <p:attrNameLst>
                                          <p:attrName>ppt_y</p:attrName>
                                        </p:attrNameLst>
                                      </p:cBhvr>
                                    </p:anim>
                                  </p:childTnLst>
                                </p:cTn>
                              </p:par>
                              <p:par>
                                <p:cTn id="32" presetID="51" presetClass="entr" presetSubtype="0" fill="hold" nodeType="with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fade">
                                      <p:cBhvr>
                                        <p:cTn id="34" dur="770" decel="100000"/>
                                        <p:tgtEl>
                                          <p:spTgt spid="1026"/>
                                        </p:tgtEl>
                                      </p:cBhvr>
                                    </p:animEffect>
                                    <p:animScale>
                                      <p:cBhvr>
                                        <p:cTn id="35" dur="770" decel="100000"/>
                                        <p:tgtEl>
                                          <p:spTgt spid="1026"/>
                                        </p:tgtEl>
                                      </p:cBhvr>
                                      <p:from x="10000" y="10000"/>
                                      <p:to x="200000" y="450000"/>
                                    </p:animScale>
                                    <p:animScale>
                                      <p:cBhvr>
                                        <p:cTn id="36" dur="1230" accel="100000" fill="hold">
                                          <p:stCondLst>
                                            <p:cond delay="770"/>
                                          </p:stCondLst>
                                        </p:cTn>
                                        <p:tgtEl>
                                          <p:spTgt spid="1026"/>
                                        </p:tgtEl>
                                      </p:cBhvr>
                                      <p:from x="200000" y="450000"/>
                                      <p:to x="100000" y="100000"/>
                                    </p:animScale>
                                    <p:set>
                                      <p:cBhvr>
                                        <p:cTn id="37" dur="770" fill="hold"/>
                                        <p:tgtEl>
                                          <p:spTgt spid="1026"/>
                                        </p:tgtEl>
                                        <p:attrNameLst>
                                          <p:attrName>ppt_x</p:attrName>
                                        </p:attrNameLst>
                                      </p:cBhvr>
                                      <p:to>
                                        <p:strVal val="(0.5)"/>
                                      </p:to>
                                    </p:set>
                                    <p:anim from="(0.5)" to="(#ppt_x)" calcmode="lin" valueType="num">
                                      <p:cBhvr>
                                        <p:cTn id="38" dur="1230" accel="100000" fill="hold">
                                          <p:stCondLst>
                                            <p:cond delay="770"/>
                                          </p:stCondLst>
                                        </p:cTn>
                                        <p:tgtEl>
                                          <p:spTgt spid="1026"/>
                                        </p:tgtEl>
                                        <p:attrNameLst>
                                          <p:attrName>ppt_x</p:attrName>
                                        </p:attrNameLst>
                                      </p:cBhvr>
                                    </p:anim>
                                    <p:set>
                                      <p:cBhvr>
                                        <p:cTn id="39" dur="770" fill="hold"/>
                                        <p:tgtEl>
                                          <p:spTgt spid="1026"/>
                                        </p:tgtEl>
                                        <p:attrNameLst>
                                          <p:attrName>ppt_y</p:attrName>
                                        </p:attrNameLst>
                                      </p:cBhvr>
                                      <p:to>
                                        <p:strVal val="(#ppt_y+0.4)"/>
                                      </p:to>
                                    </p:set>
                                    <p:anim from="(#ppt_y+0.4)" to="(#ppt_y)" calcmode="lin" valueType="num">
                                      <p:cBhvr>
                                        <p:cTn id="40" dur="1230" accel="100000" fill="hold">
                                          <p:stCondLst>
                                            <p:cond delay="770"/>
                                          </p:stCondLst>
                                        </p:cTn>
                                        <p:tgtEl>
                                          <p:spTgt spid="102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Rich’s Laws of Computer Programming</a:t>
            </a:r>
          </a:p>
        </p:txBody>
      </p:sp>
      <p:sp>
        <p:nvSpPr>
          <p:cNvPr id="4" name="Content Placeholder 4"/>
          <p:cNvSpPr txBox="1">
            <a:spLocks/>
          </p:cNvSpPr>
          <p:nvPr/>
        </p:nvSpPr>
        <p:spPr>
          <a:xfrm>
            <a:off x="629419" y="1417639"/>
            <a:ext cx="10801200" cy="4525963"/>
          </a:xfrm>
          <a:prstGeom prst="rect">
            <a:avLst/>
          </a:prstGeom>
        </p:spPr>
        <p:txBody>
          <a:bodyPr/>
          <a:lstStyle/>
          <a:p>
            <a:pPr marL="457200" indent="-457200">
              <a:spcBef>
                <a:spcPct val="20000"/>
              </a:spcBef>
              <a:buClr>
                <a:srgbClr val="00FF00"/>
              </a:buClr>
              <a:buFont typeface="Wingdings" panose="05000000000000000000" pitchFamily="2" charset="2"/>
              <a:buChar char="ü"/>
              <a:defRPr/>
            </a:pPr>
            <a:r>
              <a:rPr lang="en-CA" sz="3200" b="1" dirty="0">
                <a:solidFill>
                  <a:schemeClr val="bg1"/>
                </a:solidFill>
                <a:effectLst>
                  <a:outerShdw blurRad="38100" dist="38100" dir="2700000" algn="tl">
                    <a:srgbClr val="000000">
                      <a:alpha val="43137"/>
                    </a:srgbClr>
                  </a:outerShdw>
                </a:effectLst>
                <a:latin typeface="+mj-lt"/>
                <a:cs typeface="Times New Roman" pitchFamily="18" charset="0"/>
              </a:rPr>
              <a:t>Simple is almost always better.</a:t>
            </a:r>
          </a:p>
          <a:p>
            <a:pPr marL="457200" indent="-457200">
              <a:spcBef>
                <a:spcPct val="20000"/>
              </a:spcBef>
              <a:buClr>
                <a:srgbClr val="00FF00"/>
              </a:buClr>
              <a:buFont typeface="Wingdings" panose="05000000000000000000" pitchFamily="2" charset="2"/>
              <a:buChar char="ü"/>
              <a:defRPr/>
            </a:pPr>
            <a:r>
              <a:rPr lang="en-CA" sz="3200" b="1" dirty="0">
                <a:solidFill>
                  <a:schemeClr val="bg1"/>
                </a:solidFill>
                <a:effectLst>
                  <a:outerShdw blurRad="38100" dist="38100" dir="2700000" algn="tl">
                    <a:srgbClr val="000000">
                      <a:alpha val="43137"/>
                    </a:srgbClr>
                  </a:outerShdw>
                </a:effectLst>
                <a:latin typeface="+mj-lt"/>
                <a:cs typeface="Times New Roman" pitchFamily="18" charset="0"/>
              </a:rPr>
              <a:t>Organized always is better.</a:t>
            </a:r>
          </a:p>
          <a:p>
            <a:pPr marL="457200" indent="-457200">
              <a:spcBef>
                <a:spcPct val="20000"/>
              </a:spcBef>
              <a:buClr>
                <a:srgbClr val="00FF00"/>
              </a:buClr>
              <a:buFont typeface="Wingdings" panose="05000000000000000000" pitchFamily="2" charset="2"/>
              <a:buChar char="ü"/>
              <a:defRPr/>
            </a:pPr>
            <a:r>
              <a:rPr lang="en-CA" sz="3200" b="1" dirty="0">
                <a:solidFill>
                  <a:schemeClr val="bg1"/>
                </a:solidFill>
                <a:effectLst>
                  <a:outerShdw blurRad="38100" dist="38100" dir="2700000" algn="tl">
                    <a:srgbClr val="000000">
                      <a:alpha val="43137"/>
                    </a:srgbClr>
                  </a:outerShdw>
                </a:effectLst>
                <a:latin typeface="+mj-lt"/>
                <a:cs typeface="Times New Roman" pitchFamily="18" charset="0"/>
              </a:rPr>
              <a:t>Learn to focus on the problem before you jump in and try to solve it.</a:t>
            </a:r>
          </a:p>
          <a:p>
            <a:pPr marL="457200" indent="-457200">
              <a:spcBef>
                <a:spcPct val="20000"/>
              </a:spcBef>
              <a:buClr>
                <a:srgbClr val="00FF00"/>
              </a:buClr>
              <a:buFont typeface="Wingdings" panose="05000000000000000000" pitchFamily="2" charset="2"/>
              <a:buChar char="ü"/>
              <a:defRPr/>
            </a:pPr>
            <a:r>
              <a:rPr lang="en-CA" sz="3200" b="1" dirty="0">
                <a:solidFill>
                  <a:schemeClr val="bg1"/>
                </a:solidFill>
                <a:effectLst>
                  <a:outerShdw blurRad="38100" dist="38100" dir="2700000" algn="tl">
                    <a:srgbClr val="000000">
                      <a:alpha val="43137"/>
                    </a:srgbClr>
                  </a:outerShdw>
                </a:effectLst>
                <a:latin typeface="+mj-lt"/>
                <a:cs typeface="Times New Roman" pitchFamily="18" charset="0"/>
              </a:rPr>
              <a:t>Don’t get too absorbed in the code that you are writing.  Step back regularly to think about how everything fits together.</a:t>
            </a:r>
          </a:p>
          <a:p>
            <a:pPr marL="457200" indent="-457200">
              <a:spcBef>
                <a:spcPct val="20000"/>
              </a:spcBef>
              <a:buClr>
                <a:srgbClr val="00FF00"/>
              </a:buClr>
              <a:buFont typeface="Wingdings" panose="05000000000000000000" pitchFamily="2" charset="2"/>
              <a:buChar char="ü"/>
              <a:defRPr/>
            </a:pPr>
            <a:r>
              <a:rPr lang="en-CA" sz="3200" b="1" dirty="0">
                <a:solidFill>
                  <a:schemeClr val="bg1"/>
                </a:solidFill>
                <a:effectLst>
                  <a:outerShdw blurRad="38100" dist="38100" dir="2700000" algn="tl">
                    <a:srgbClr val="000000">
                      <a:alpha val="43137"/>
                    </a:srgbClr>
                  </a:outerShdw>
                </a:effectLst>
                <a:latin typeface="+mj-lt"/>
                <a:cs typeface="Times New Roman" pitchFamily="18" charset="0"/>
              </a:rPr>
              <a:t>Think outside the box</a:t>
            </a:r>
          </a:p>
          <a:p>
            <a:pPr marL="457200" indent="-457200">
              <a:spcBef>
                <a:spcPct val="20000"/>
              </a:spcBef>
              <a:buClr>
                <a:srgbClr val="00FF00"/>
              </a:buClr>
              <a:buFont typeface="Wingdings" panose="05000000000000000000" pitchFamily="2" charset="2"/>
              <a:buChar char="ü"/>
              <a:defRPr/>
            </a:pPr>
            <a:r>
              <a:rPr lang="en-CA" sz="3200" b="1" dirty="0">
                <a:solidFill>
                  <a:schemeClr val="bg1"/>
                </a:solidFill>
                <a:effectLst>
                  <a:outerShdw blurRad="38100" dist="38100" dir="2700000" algn="tl">
                    <a:srgbClr val="000000">
                      <a:alpha val="43137"/>
                    </a:srgbClr>
                  </a:outerShdw>
                </a:effectLst>
                <a:latin typeface="+mj-lt"/>
                <a:cs typeface="Times New Roman" pitchFamily="18" charset="0"/>
              </a:rPr>
              <a:t>When in doubt, see rules 1-5</a:t>
            </a:r>
          </a:p>
          <a:p>
            <a:pPr marL="457200" indent="-457200">
              <a:spcBef>
                <a:spcPct val="20000"/>
              </a:spcBef>
              <a:buClr>
                <a:srgbClr val="00FF00"/>
              </a:buClr>
              <a:buFont typeface="Wingdings" panose="05000000000000000000" pitchFamily="2" charset="2"/>
              <a:buChar char="ü"/>
              <a:defRPr/>
            </a:pPr>
            <a:endParaRPr lang="en-CA" sz="3200" b="1" dirty="0">
              <a:solidFill>
                <a:schemeClr val="bg1"/>
              </a:solidFill>
              <a:effectLst>
                <a:outerShdw blurRad="38100" dist="38100" dir="2700000" algn="tl">
                  <a:srgbClr val="000000">
                    <a:alpha val="43137"/>
                  </a:srgbClr>
                </a:outerShdw>
              </a:effectLst>
              <a:latin typeface="+mj-lt"/>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10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15"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1000" fill="hold"/>
                                        <p:tgtEl>
                                          <p:spTgt spid="4">
                                            <p:txEl>
                                              <p:pRg st="2" end="2"/>
                                            </p:txEl>
                                          </p:spTgt>
                                        </p:tgtEl>
                                        <p:attrNameLst>
                                          <p:attrName>ppt_w</p:attrName>
                                        </p:attrNameLst>
                                      </p:cBhvr>
                                      <p:tavLst>
                                        <p:tav tm="0">
                                          <p:val>
                                            <p:strVal val="#ppt_w+.3"/>
                                          </p:val>
                                        </p:tav>
                                        <p:tav tm="100000">
                                          <p:val>
                                            <p:strVal val="#ppt_w"/>
                                          </p:val>
                                        </p:tav>
                                      </p:tavLst>
                                    </p:anim>
                                    <p:anim calcmode="lin" valueType="num">
                                      <p:cBhvr>
                                        <p:cTn id="22"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 calcmode="lin" valueType="num">
                                      <p:cBhvr>
                                        <p:cTn id="28" dur="1000" fill="hold"/>
                                        <p:tgtEl>
                                          <p:spTgt spid="4">
                                            <p:txEl>
                                              <p:pRg st="3" end="3"/>
                                            </p:txEl>
                                          </p:spTgt>
                                        </p:tgtEl>
                                        <p:attrNameLst>
                                          <p:attrName>ppt_w</p:attrName>
                                        </p:attrNameLst>
                                      </p:cBhvr>
                                      <p:tavLst>
                                        <p:tav tm="0">
                                          <p:val>
                                            <p:strVal val="#ppt_w+.3"/>
                                          </p:val>
                                        </p:tav>
                                        <p:tav tm="100000">
                                          <p:val>
                                            <p:strVal val="#ppt_w"/>
                                          </p:val>
                                        </p:tav>
                                      </p:tavLst>
                                    </p:anim>
                                    <p:anim calcmode="lin" valueType="num">
                                      <p:cBhvr>
                                        <p:cTn id="29" dur="1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 calcmode="lin" valueType="num">
                                      <p:cBhvr>
                                        <p:cTn id="35" dur="1000" fill="hold"/>
                                        <p:tgtEl>
                                          <p:spTgt spid="4">
                                            <p:txEl>
                                              <p:pRg st="4" end="4"/>
                                            </p:txEl>
                                          </p:spTgt>
                                        </p:tgtEl>
                                        <p:attrNameLst>
                                          <p:attrName>ppt_w</p:attrName>
                                        </p:attrNameLst>
                                      </p:cBhvr>
                                      <p:tavLst>
                                        <p:tav tm="0">
                                          <p:val>
                                            <p:strVal val="#ppt_w+.3"/>
                                          </p:val>
                                        </p:tav>
                                        <p:tav tm="100000">
                                          <p:val>
                                            <p:strVal val="#ppt_w"/>
                                          </p:val>
                                        </p:tav>
                                      </p:tavLst>
                                    </p:anim>
                                    <p:anim calcmode="lin" valueType="num">
                                      <p:cBhvr>
                                        <p:cTn id="36" dur="1000" fill="hold"/>
                                        <p:tgtEl>
                                          <p:spTgt spid="4">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grpId="0"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 calcmode="lin" valueType="num">
                                      <p:cBhvr>
                                        <p:cTn id="42" dur="1000" fill="hold"/>
                                        <p:tgtEl>
                                          <p:spTgt spid="4">
                                            <p:txEl>
                                              <p:pRg st="5" end="5"/>
                                            </p:txEl>
                                          </p:spTgt>
                                        </p:tgtEl>
                                        <p:attrNameLst>
                                          <p:attrName>ppt_w</p:attrName>
                                        </p:attrNameLst>
                                      </p:cBhvr>
                                      <p:tavLst>
                                        <p:tav tm="0">
                                          <p:val>
                                            <p:strVal val="#ppt_w+.3"/>
                                          </p:val>
                                        </p:tav>
                                        <p:tav tm="100000">
                                          <p:val>
                                            <p:strVal val="#ppt_w"/>
                                          </p:val>
                                        </p:tav>
                                      </p:tavLst>
                                    </p:anim>
                                    <p:anim calcmode="lin" valueType="num">
                                      <p:cBhvr>
                                        <p:cTn id="43" dur="1000" fill="hold"/>
                                        <p:tgtEl>
                                          <p:spTgt spid="4">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effectLst>
                  <a:outerShdw blurRad="19685" dist="12700" dir="5400000" algn="tl" rotWithShape="0">
                    <a:schemeClr val="tx1">
                      <a:alpha val="60000"/>
                    </a:schemeClr>
                  </a:outerShdw>
                </a:effectLst>
              </a:rPr>
              <a:t>The biggest Computer Programming Secret!</a:t>
            </a:r>
          </a:p>
        </p:txBody>
      </p:sp>
      <p:sp>
        <p:nvSpPr>
          <p:cNvPr id="3" name="Content Placeholder 4"/>
          <p:cNvSpPr txBox="1">
            <a:spLocks/>
          </p:cNvSpPr>
          <p:nvPr/>
        </p:nvSpPr>
        <p:spPr>
          <a:xfrm>
            <a:off x="839416" y="1988840"/>
            <a:ext cx="10585176" cy="5184573"/>
          </a:xfrm>
          <a:prstGeom prst="rect">
            <a:avLst/>
          </a:prstGeom>
        </p:spPr>
        <p:txBody>
          <a:bodyPr/>
          <a:lstStyle/>
          <a:p>
            <a:pPr marL="342900" indent="-342900">
              <a:spcBef>
                <a:spcPts val="1800"/>
              </a:spcBef>
              <a:buFont typeface="Arial" pitchFamily="34" charset="0"/>
              <a:buChar char="•"/>
              <a:defRPr/>
            </a:pPr>
            <a:r>
              <a:rPr lang="en-CA" sz="2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Computer Programming concepts are easy!!!</a:t>
            </a:r>
          </a:p>
          <a:p>
            <a:pPr marL="342900" indent="-342900">
              <a:spcBef>
                <a:spcPts val="1800"/>
              </a:spcBef>
              <a:buFont typeface="Arial" pitchFamily="34" charset="0"/>
              <a:buChar char="•"/>
              <a:defRPr/>
            </a:pPr>
            <a:r>
              <a:rPr lang="en-CA" sz="2400" b="1" i="1" dirty="0">
                <a:solidFill>
                  <a:srgbClr val="FF00FF"/>
                </a:solidFill>
                <a:effectLst>
                  <a:outerShdw blurRad="38100" dist="38100" dir="2700000" algn="tl">
                    <a:srgbClr val="000000">
                      <a:alpha val="43137"/>
                    </a:srgbClr>
                  </a:outerShdw>
                </a:effectLst>
                <a:latin typeface="Times New Roman" pitchFamily="18" charset="0"/>
                <a:cs typeface="Times New Roman" pitchFamily="18" charset="0"/>
              </a:rPr>
              <a:t>People are not!  </a:t>
            </a:r>
            <a:r>
              <a:rPr lang="en-CA" sz="2400" b="1" i="1" dirty="0">
                <a:solidFill>
                  <a:srgbClr val="00FFFF"/>
                </a:solidFill>
                <a:effectLst>
                  <a:outerShdw blurRad="38100" dist="38100" dir="2700000" algn="tl">
                    <a:srgbClr val="000000">
                      <a:alpha val="43137"/>
                    </a:srgbClr>
                  </a:outerShdw>
                </a:effectLst>
                <a:latin typeface="Times New Roman" pitchFamily="18" charset="0"/>
                <a:cs typeface="Times New Roman" pitchFamily="18" charset="0"/>
              </a:rPr>
              <a:t>Technical people often have a predilection towards  obfuscating simple concepts through disingenuous circumlocution and the use of superfluous, esoteric, and occasionally archaic acronyms and jargon.</a:t>
            </a:r>
          </a:p>
          <a:p>
            <a:pPr marL="342900" indent="-342900">
              <a:spcBef>
                <a:spcPts val="1800"/>
              </a:spcBef>
              <a:buFont typeface="Arial" pitchFamily="34" charset="0"/>
              <a:buChar char="•"/>
              <a:defRPr/>
            </a:pPr>
            <a:r>
              <a:rPr lang="en-CA" sz="2800" b="1" i="1" dirty="0">
                <a:solidFill>
                  <a:srgbClr val="FF00FF"/>
                </a:solidFill>
                <a:effectLst>
                  <a:outerShdw blurRad="38100" dist="38100" dir="2700000" algn="tl">
                    <a:srgbClr val="000000">
                      <a:alpha val="43137"/>
                    </a:srgbClr>
                  </a:outerShdw>
                </a:effectLst>
                <a:latin typeface="Times New Roman" pitchFamily="18" charset="0"/>
                <a:cs typeface="Times New Roman" pitchFamily="18" charset="0"/>
              </a:rPr>
              <a:t>In other words, they use fancy language to describe simple things!</a:t>
            </a:r>
          </a:p>
          <a:p>
            <a:pPr marL="342900" indent="-342900">
              <a:spcBef>
                <a:spcPts val="1800"/>
              </a:spcBef>
              <a:buFont typeface="Arial" pitchFamily="34" charset="0"/>
              <a:buChar char="•"/>
              <a:defRPr/>
            </a:pPr>
            <a:r>
              <a:rPr lang="en-CA" sz="2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trick is to see through the jargon and understand the simple concept behind 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15143-D2EB-FFDC-A6FE-824DFC39D2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9BD659-DC02-2D97-459C-590509E74096}"/>
              </a:ext>
            </a:extLst>
          </p:cNvPr>
          <p:cNvSpPr>
            <a:spLocks noGrp="1"/>
          </p:cNvSpPr>
          <p:nvPr>
            <p:ph type="title"/>
          </p:nvPr>
        </p:nvSpPr>
        <p:spPr>
          <a:xfrm>
            <a:off x="728229" y="-224504"/>
            <a:ext cx="10972800" cy="1143000"/>
          </a:xfrm>
        </p:spPr>
        <p:txBody>
          <a:bodyPr/>
          <a:lstStyle/>
          <a:p>
            <a:r>
              <a:rPr lang="en-CA" dirty="0"/>
              <a:t> </a:t>
            </a:r>
            <a:br>
              <a:rPr lang="en-CA" dirty="0"/>
            </a:br>
            <a:r>
              <a:rPr lang="en-CA" dirty="0" err="1"/>
              <a:t>Webdev</a:t>
            </a:r>
            <a:r>
              <a:rPr lang="en-CA" dirty="0"/>
              <a:t> </a:t>
            </a:r>
            <a:r>
              <a:rPr lang="en-CA" dirty="0" err="1"/>
              <a:t>ClassPlan</a:t>
            </a:r>
            <a:r>
              <a:rPr lang="en-CA" dirty="0"/>
              <a:t> </a:t>
            </a:r>
          </a:p>
        </p:txBody>
      </p:sp>
      <p:sp>
        <p:nvSpPr>
          <p:cNvPr id="5" name="TextBox 4">
            <a:extLst>
              <a:ext uri="{FF2B5EF4-FFF2-40B4-BE49-F238E27FC236}">
                <a16:creationId xmlns:a16="http://schemas.microsoft.com/office/drawing/2014/main" id="{18212790-973A-6FE3-21D6-0ECE1636447A}"/>
              </a:ext>
            </a:extLst>
          </p:cNvPr>
          <p:cNvSpPr txBox="1"/>
          <p:nvPr/>
        </p:nvSpPr>
        <p:spPr>
          <a:xfrm rot="16200000">
            <a:off x="-109659" y="4817719"/>
            <a:ext cx="1219200" cy="847980"/>
          </a:xfrm>
          <a:prstGeom prst="rect">
            <a:avLst/>
          </a:prstGeom>
          <a:solidFill>
            <a:schemeClr val="bg1">
              <a:lumMod val="50000"/>
            </a:schemeClr>
          </a:solidFill>
          <a:ln>
            <a:solidFill>
              <a:schemeClr val="tx1"/>
            </a:solidFill>
          </a:ln>
        </p:spPr>
        <p:txBody>
          <a:bodyPr wrap="square" rtlCol="0">
            <a:noAutofit/>
          </a:bodyPr>
          <a:lstStyle/>
          <a:p>
            <a:r>
              <a:rPr lang="en-CA" sz="2400" b="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Week 1</a:t>
            </a:r>
          </a:p>
        </p:txBody>
      </p:sp>
      <p:sp>
        <p:nvSpPr>
          <p:cNvPr id="6" name="TextBox 5">
            <a:extLst>
              <a:ext uri="{FF2B5EF4-FFF2-40B4-BE49-F238E27FC236}">
                <a16:creationId xmlns:a16="http://schemas.microsoft.com/office/drawing/2014/main" id="{DB6340C2-27B2-35B0-BC01-753B94B75D4F}"/>
              </a:ext>
            </a:extLst>
          </p:cNvPr>
          <p:cNvSpPr txBox="1"/>
          <p:nvPr/>
        </p:nvSpPr>
        <p:spPr>
          <a:xfrm rot="16200000">
            <a:off x="783764" y="4817719"/>
            <a:ext cx="1219200" cy="847980"/>
          </a:xfrm>
          <a:prstGeom prst="rect">
            <a:avLst/>
          </a:prstGeom>
          <a:solidFill>
            <a:schemeClr val="bg1">
              <a:lumMod val="50000"/>
            </a:schemeClr>
          </a:solidFill>
          <a:ln>
            <a:solidFill>
              <a:schemeClr val="tx1"/>
            </a:solidFill>
          </a:ln>
        </p:spPr>
        <p:txBody>
          <a:bodyPr wrap="square" rtlCol="0">
            <a:noAutofit/>
          </a:bodyPr>
          <a:lstStyle/>
          <a:p>
            <a:r>
              <a:rPr lang="en-CA" sz="2400" b="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Week 2</a:t>
            </a:r>
          </a:p>
        </p:txBody>
      </p:sp>
      <p:sp>
        <p:nvSpPr>
          <p:cNvPr id="7" name="TextBox 6">
            <a:extLst>
              <a:ext uri="{FF2B5EF4-FFF2-40B4-BE49-F238E27FC236}">
                <a16:creationId xmlns:a16="http://schemas.microsoft.com/office/drawing/2014/main" id="{15BA2E29-149A-D202-B676-961EFE041365}"/>
              </a:ext>
            </a:extLst>
          </p:cNvPr>
          <p:cNvSpPr txBox="1"/>
          <p:nvPr/>
        </p:nvSpPr>
        <p:spPr>
          <a:xfrm rot="16200000">
            <a:off x="1677187" y="4817719"/>
            <a:ext cx="1219200" cy="847980"/>
          </a:xfrm>
          <a:prstGeom prst="rect">
            <a:avLst/>
          </a:prstGeom>
          <a:solidFill>
            <a:schemeClr val="bg1">
              <a:lumMod val="50000"/>
            </a:schemeClr>
          </a:solidFill>
          <a:ln>
            <a:solidFill>
              <a:schemeClr val="tx1"/>
            </a:solidFill>
          </a:ln>
        </p:spPr>
        <p:txBody>
          <a:bodyPr wrap="square" rtlCol="0">
            <a:noAutofit/>
          </a:bodyPr>
          <a:lstStyle/>
          <a:p>
            <a:r>
              <a:rPr lang="en-CA" sz="2400" b="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Week 3</a:t>
            </a:r>
          </a:p>
        </p:txBody>
      </p:sp>
      <p:sp>
        <p:nvSpPr>
          <p:cNvPr id="8" name="TextBox 7">
            <a:extLst>
              <a:ext uri="{FF2B5EF4-FFF2-40B4-BE49-F238E27FC236}">
                <a16:creationId xmlns:a16="http://schemas.microsoft.com/office/drawing/2014/main" id="{4DAFBFF0-2D18-9BDD-E740-9DEE221CB08A}"/>
              </a:ext>
            </a:extLst>
          </p:cNvPr>
          <p:cNvSpPr txBox="1"/>
          <p:nvPr/>
        </p:nvSpPr>
        <p:spPr>
          <a:xfrm rot="16200000">
            <a:off x="2570610" y="4817719"/>
            <a:ext cx="1219200" cy="847980"/>
          </a:xfrm>
          <a:prstGeom prst="rect">
            <a:avLst/>
          </a:prstGeom>
          <a:solidFill>
            <a:schemeClr val="bg1">
              <a:lumMod val="50000"/>
            </a:schemeClr>
          </a:solidFill>
          <a:ln>
            <a:solidFill>
              <a:schemeClr val="tx1"/>
            </a:solidFill>
          </a:ln>
        </p:spPr>
        <p:txBody>
          <a:bodyPr wrap="square" rtlCol="0">
            <a:noAutofit/>
          </a:bodyPr>
          <a:lstStyle/>
          <a:p>
            <a:r>
              <a:rPr lang="en-CA" sz="2400" b="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Week 4</a:t>
            </a:r>
          </a:p>
        </p:txBody>
      </p:sp>
      <p:sp>
        <p:nvSpPr>
          <p:cNvPr id="9" name="TextBox 8">
            <a:extLst>
              <a:ext uri="{FF2B5EF4-FFF2-40B4-BE49-F238E27FC236}">
                <a16:creationId xmlns:a16="http://schemas.microsoft.com/office/drawing/2014/main" id="{512EB086-E849-28AC-3F5B-C6C755DC10EE}"/>
              </a:ext>
            </a:extLst>
          </p:cNvPr>
          <p:cNvSpPr txBox="1"/>
          <p:nvPr/>
        </p:nvSpPr>
        <p:spPr>
          <a:xfrm rot="16200000">
            <a:off x="3464033" y="4817719"/>
            <a:ext cx="1219200" cy="847980"/>
          </a:xfrm>
          <a:prstGeom prst="rect">
            <a:avLst/>
          </a:prstGeom>
          <a:solidFill>
            <a:schemeClr val="bg1">
              <a:lumMod val="50000"/>
            </a:schemeClr>
          </a:solidFill>
          <a:ln>
            <a:solidFill>
              <a:schemeClr val="tx1"/>
            </a:solidFill>
          </a:ln>
        </p:spPr>
        <p:txBody>
          <a:bodyPr wrap="square" rtlCol="0">
            <a:noAutofit/>
          </a:bodyPr>
          <a:lstStyle/>
          <a:p>
            <a:r>
              <a:rPr lang="en-CA" sz="2400" b="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Week 5</a:t>
            </a:r>
          </a:p>
        </p:txBody>
      </p:sp>
      <p:sp>
        <p:nvSpPr>
          <p:cNvPr id="10" name="TextBox 9">
            <a:extLst>
              <a:ext uri="{FF2B5EF4-FFF2-40B4-BE49-F238E27FC236}">
                <a16:creationId xmlns:a16="http://schemas.microsoft.com/office/drawing/2014/main" id="{87A6CFBD-BECF-01FC-A599-9CF274AD560F}"/>
              </a:ext>
            </a:extLst>
          </p:cNvPr>
          <p:cNvSpPr txBox="1"/>
          <p:nvPr/>
        </p:nvSpPr>
        <p:spPr>
          <a:xfrm rot="16200000">
            <a:off x="4357455" y="4817718"/>
            <a:ext cx="1219200" cy="847981"/>
          </a:xfrm>
          <a:prstGeom prst="rect">
            <a:avLst/>
          </a:prstGeom>
          <a:solidFill>
            <a:schemeClr val="bg1">
              <a:lumMod val="50000"/>
            </a:schemeClr>
          </a:solidFill>
          <a:ln>
            <a:solidFill>
              <a:schemeClr val="tx1"/>
            </a:solidFill>
          </a:ln>
        </p:spPr>
        <p:txBody>
          <a:bodyPr wrap="square" rtlCol="0">
            <a:noAutofit/>
          </a:bodyPr>
          <a:lstStyle/>
          <a:p>
            <a:r>
              <a:rPr lang="en-CA" sz="2400" b="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Week 6</a:t>
            </a:r>
          </a:p>
        </p:txBody>
      </p:sp>
      <p:sp>
        <p:nvSpPr>
          <p:cNvPr id="13" name="TextBox 12">
            <a:extLst>
              <a:ext uri="{FF2B5EF4-FFF2-40B4-BE49-F238E27FC236}">
                <a16:creationId xmlns:a16="http://schemas.microsoft.com/office/drawing/2014/main" id="{FCD5B2DB-F835-C280-6C53-4075ECB5BB0B}"/>
              </a:ext>
            </a:extLst>
          </p:cNvPr>
          <p:cNvSpPr txBox="1"/>
          <p:nvPr/>
        </p:nvSpPr>
        <p:spPr>
          <a:xfrm rot="16200000">
            <a:off x="6072298" y="4817718"/>
            <a:ext cx="1219200" cy="847981"/>
          </a:xfrm>
          <a:prstGeom prst="rect">
            <a:avLst/>
          </a:prstGeom>
          <a:solidFill>
            <a:schemeClr val="bg1">
              <a:lumMod val="50000"/>
            </a:schemeClr>
          </a:solidFill>
          <a:ln>
            <a:solidFill>
              <a:schemeClr val="tx1"/>
            </a:solidFill>
          </a:ln>
        </p:spPr>
        <p:txBody>
          <a:bodyPr wrap="square" rtlCol="0">
            <a:noAutofit/>
          </a:bodyPr>
          <a:lstStyle/>
          <a:p>
            <a:r>
              <a:rPr lang="en-CA" sz="2400" b="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Week 8</a:t>
            </a:r>
          </a:p>
        </p:txBody>
      </p:sp>
      <p:sp>
        <p:nvSpPr>
          <p:cNvPr id="14" name="TextBox 13">
            <a:extLst>
              <a:ext uri="{FF2B5EF4-FFF2-40B4-BE49-F238E27FC236}">
                <a16:creationId xmlns:a16="http://schemas.microsoft.com/office/drawing/2014/main" id="{592F4AAD-9D26-F733-4C1F-0B02F480F478}"/>
              </a:ext>
            </a:extLst>
          </p:cNvPr>
          <p:cNvSpPr txBox="1"/>
          <p:nvPr/>
        </p:nvSpPr>
        <p:spPr>
          <a:xfrm rot="16200000">
            <a:off x="6965722" y="4817718"/>
            <a:ext cx="1219200" cy="847981"/>
          </a:xfrm>
          <a:prstGeom prst="rect">
            <a:avLst/>
          </a:prstGeom>
          <a:solidFill>
            <a:schemeClr val="bg1">
              <a:lumMod val="50000"/>
            </a:schemeClr>
          </a:solidFill>
          <a:ln>
            <a:solidFill>
              <a:schemeClr val="tx1"/>
            </a:solidFill>
          </a:ln>
        </p:spPr>
        <p:txBody>
          <a:bodyPr wrap="square" rtlCol="0">
            <a:noAutofit/>
          </a:bodyPr>
          <a:lstStyle/>
          <a:p>
            <a:r>
              <a:rPr lang="en-CA" sz="2400" b="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Week 9</a:t>
            </a:r>
          </a:p>
        </p:txBody>
      </p:sp>
      <p:sp>
        <p:nvSpPr>
          <p:cNvPr id="15" name="TextBox 14">
            <a:extLst>
              <a:ext uri="{FF2B5EF4-FFF2-40B4-BE49-F238E27FC236}">
                <a16:creationId xmlns:a16="http://schemas.microsoft.com/office/drawing/2014/main" id="{63C537CE-7800-EB23-527C-F7CC6C053483}"/>
              </a:ext>
            </a:extLst>
          </p:cNvPr>
          <p:cNvSpPr txBox="1"/>
          <p:nvPr/>
        </p:nvSpPr>
        <p:spPr>
          <a:xfrm rot="16200000">
            <a:off x="7838959" y="4855465"/>
            <a:ext cx="1219200" cy="772486"/>
          </a:xfrm>
          <a:prstGeom prst="rect">
            <a:avLst/>
          </a:prstGeom>
          <a:solidFill>
            <a:schemeClr val="bg1">
              <a:lumMod val="50000"/>
            </a:schemeClr>
          </a:solidFill>
          <a:ln>
            <a:solidFill>
              <a:schemeClr val="tx1"/>
            </a:solidFill>
          </a:ln>
        </p:spPr>
        <p:txBody>
          <a:bodyPr wrap="square" rtlCol="0">
            <a:noAutofit/>
          </a:bodyPr>
          <a:lstStyle/>
          <a:p>
            <a:r>
              <a:rPr lang="en-CA" sz="2133" b="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Week 10</a:t>
            </a:r>
          </a:p>
        </p:txBody>
      </p:sp>
      <p:sp>
        <p:nvSpPr>
          <p:cNvPr id="16" name="TextBox 15">
            <a:extLst>
              <a:ext uri="{FF2B5EF4-FFF2-40B4-BE49-F238E27FC236}">
                <a16:creationId xmlns:a16="http://schemas.microsoft.com/office/drawing/2014/main" id="{970F41BB-7885-198E-760E-2DBD2D9DAEBA}"/>
              </a:ext>
            </a:extLst>
          </p:cNvPr>
          <p:cNvSpPr txBox="1"/>
          <p:nvPr/>
        </p:nvSpPr>
        <p:spPr>
          <a:xfrm rot="16200000">
            <a:off x="8674449" y="4855465"/>
            <a:ext cx="1219200" cy="772486"/>
          </a:xfrm>
          <a:prstGeom prst="rect">
            <a:avLst/>
          </a:prstGeom>
          <a:solidFill>
            <a:schemeClr val="bg1">
              <a:lumMod val="50000"/>
            </a:schemeClr>
          </a:solidFill>
          <a:ln>
            <a:solidFill>
              <a:schemeClr val="tx1"/>
            </a:solidFill>
          </a:ln>
        </p:spPr>
        <p:txBody>
          <a:bodyPr wrap="square" rtlCol="0">
            <a:noAutofit/>
          </a:bodyPr>
          <a:lstStyle/>
          <a:p>
            <a:r>
              <a:rPr lang="en-CA" sz="2133" b="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Week 11</a:t>
            </a:r>
          </a:p>
        </p:txBody>
      </p:sp>
      <p:sp>
        <p:nvSpPr>
          <p:cNvPr id="24" name="Rectangle 23">
            <a:extLst>
              <a:ext uri="{FF2B5EF4-FFF2-40B4-BE49-F238E27FC236}">
                <a16:creationId xmlns:a16="http://schemas.microsoft.com/office/drawing/2014/main" id="{01E61219-1E8D-4C86-DE99-019558E4357E}"/>
              </a:ext>
            </a:extLst>
          </p:cNvPr>
          <p:cNvSpPr/>
          <p:nvPr/>
        </p:nvSpPr>
        <p:spPr>
          <a:xfrm rot="16200000">
            <a:off x="4058635" y="2671219"/>
            <a:ext cx="3345760" cy="288647"/>
          </a:xfrm>
          <a:prstGeom prst="rect">
            <a:avLst/>
          </a:prstGeom>
          <a:solidFill>
            <a:srgbClr val="C00000"/>
          </a:solidFill>
          <a:ln>
            <a:solidFill>
              <a:srgbClr val="FF0000"/>
            </a:solidFill>
          </a:ln>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dirty="0">
                <a:effectLst>
                  <a:outerShdw blurRad="38100" dist="38100" dir="2700000" algn="tl">
                    <a:srgbClr val="000000">
                      <a:alpha val="43137"/>
                    </a:srgbClr>
                  </a:outerShdw>
                </a:effectLst>
              </a:rPr>
              <a:t>Midterm!!!</a:t>
            </a:r>
          </a:p>
        </p:txBody>
      </p:sp>
      <p:sp>
        <p:nvSpPr>
          <p:cNvPr id="20" name="Rectangle 19">
            <a:extLst>
              <a:ext uri="{FF2B5EF4-FFF2-40B4-BE49-F238E27FC236}">
                <a16:creationId xmlns:a16="http://schemas.microsoft.com/office/drawing/2014/main" id="{E3D48748-057F-5AA1-E790-EE96BB718E81}"/>
              </a:ext>
            </a:extLst>
          </p:cNvPr>
          <p:cNvSpPr/>
          <p:nvPr/>
        </p:nvSpPr>
        <p:spPr>
          <a:xfrm rot="16200000">
            <a:off x="-1182281" y="2445613"/>
            <a:ext cx="3378385" cy="772484"/>
          </a:xfrm>
          <a:prstGeom prst="rect">
            <a:avLst/>
          </a:prstGeom>
          <a:solidFill>
            <a:srgbClr val="5FFBF7">
              <a:alpha val="30196"/>
            </a:srgbClr>
          </a:solidFill>
          <a:ln>
            <a:solidFill>
              <a:srgbClr val="5FFBF7"/>
            </a:solidFill>
          </a:ln>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CA" sz="1400" b="1" dirty="0">
                <a:effectLst>
                  <a:outerShdw blurRad="38100" dist="38100" dir="2700000" algn="tl">
                    <a:srgbClr val="000000">
                      <a:alpha val="43137"/>
                    </a:srgbClr>
                  </a:outerShdw>
                </a:effectLst>
                <a:cs typeface="Times New Roman"/>
              </a:rPr>
              <a:t>What is the internet?!</a:t>
            </a:r>
          </a:p>
        </p:txBody>
      </p:sp>
      <p:sp>
        <p:nvSpPr>
          <p:cNvPr id="19" name="Rectangle 18">
            <a:extLst>
              <a:ext uri="{FF2B5EF4-FFF2-40B4-BE49-F238E27FC236}">
                <a16:creationId xmlns:a16="http://schemas.microsoft.com/office/drawing/2014/main" id="{B34EAED9-4A53-288E-095C-60482F0B4712}"/>
              </a:ext>
            </a:extLst>
          </p:cNvPr>
          <p:cNvSpPr/>
          <p:nvPr/>
        </p:nvSpPr>
        <p:spPr>
          <a:xfrm rot="16200000">
            <a:off x="-300203" y="2445613"/>
            <a:ext cx="3378385" cy="772484"/>
          </a:xfrm>
          <a:prstGeom prst="rect">
            <a:avLst/>
          </a:prstGeom>
          <a:solidFill>
            <a:srgbClr val="5FFBF7">
              <a:alpha val="30196"/>
            </a:srgbClr>
          </a:solidFill>
          <a:ln>
            <a:solidFill>
              <a:srgbClr val="5FFBF7"/>
            </a:solidFill>
          </a:ln>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CA" sz="1400" b="1" dirty="0">
                <a:effectLst>
                  <a:outerShdw blurRad="38100" dist="38100" dir="2700000" algn="tl">
                    <a:srgbClr val="000000">
                      <a:alpha val="43137"/>
                    </a:srgbClr>
                  </a:outerShdw>
                </a:effectLst>
                <a:cs typeface="Times New Roman"/>
              </a:rPr>
              <a:t>Intro to HTML</a:t>
            </a:r>
          </a:p>
        </p:txBody>
      </p:sp>
      <p:sp>
        <p:nvSpPr>
          <p:cNvPr id="57" name="Rectangle 56">
            <a:extLst>
              <a:ext uri="{FF2B5EF4-FFF2-40B4-BE49-F238E27FC236}">
                <a16:creationId xmlns:a16="http://schemas.microsoft.com/office/drawing/2014/main" id="{7AD8F5F6-6B12-0FA0-BF0F-65B16174C6A4}"/>
              </a:ext>
            </a:extLst>
          </p:cNvPr>
          <p:cNvSpPr/>
          <p:nvPr/>
        </p:nvSpPr>
        <p:spPr>
          <a:xfrm rot="16200000">
            <a:off x="597594" y="2445613"/>
            <a:ext cx="3378385" cy="772484"/>
          </a:xfrm>
          <a:prstGeom prst="rect">
            <a:avLst/>
          </a:prstGeom>
          <a:solidFill>
            <a:srgbClr val="5FFBF7">
              <a:alpha val="30196"/>
            </a:srgbClr>
          </a:solidFill>
          <a:ln>
            <a:solidFill>
              <a:srgbClr val="5FFBF7"/>
            </a:solidFill>
          </a:ln>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CA" sz="1400" b="1" dirty="0">
                <a:effectLst>
                  <a:outerShdw blurRad="38100" dist="38100" dir="2700000" algn="tl">
                    <a:srgbClr val="000000">
                      <a:alpha val="43137"/>
                    </a:srgbClr>
                  </a:outerShdw>
                </a:effectLst>
                <a:cs typeface="Times New Roman"/>
              </a:rPr>
              <a:t>A tiny peek into CSS</a:t>
            </a:r>
          </a:p>
          <a:p>
            <a:pPr algn="ctr"/>
            <a:r>
              <a:rPr lang="en-CA" sz="1400" b="1" dirty="0">
                <a:effectLst>
                  <a:outerShdw blurRad="38100" dist="38100" dir="2700000" algn="tl">
                    <a:srgbClr val="000000">
                      <a:alpha val="43137"/>
                    </a:srgbClr>
                  </a:outerShdw>
                </a:effectLst>
                <a:cs typeface="Times New Roman"/>
              </a:rPr>
              <a:t>Accessibility on the web</a:t>
            </a:r>
          </a:p>
        </p:txBody>
      </p:sp>
      <p:sp>
        <p:nvSpPr>
          <p:cNvPr id="60" name="Rectangle 59">
            <a:extLst>
              <a:ext uri="{FF2B5EF4-FFF2-40B4-BE49-F238E27FC236}">
                <a16:creationId xmlns:a16="http://schemas.microsoft.com/office/drawing/2014/main" id="{E6ED3D8F-741F-E0C2-A87A-470C3DBD918D}"/>
              </a:ext>
            </a:extLst>
          </p:cNvPr>
          <p:cNvSpPr/>
          <p:nvPr/>
        </p:nvSpPr>
        <p:spPr>
          <a:xfrm rot="16200000">
            <a:off x="1496327" y="2445613"/>
            <a:ext cx="3378385" cy="772484"/>
          </a:xfrm>
          <a:prstGeom prst="rect">
            <a:avLst/>
          </a:prstGeom>
          <a:solidFill>
            <a:srgbClr val="5FFBF7">
              <a:alpha val="30196"/>
            </a:srgbClr>
          </a:solidFill>
          <a:ln>
            <a:solidFill>
              <a:srgbClr val="5FFBF7"/>
            </a:solidFill>
          </a:ln>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US" sz="1400" b="1" dirty="0">
                <a:effectLst>
                  <a:outerShdw blurRad="38100" dist="38100" dir="2700000" algn="tl">
                    <a:srgbClr val="000000">
                      <a:alpha val="43137"/>
                    </a:srgbClr>
                  </a:outerShdw>
                </a:effectLst>
                <a:cs typeface="Times New Roman"/>
              </a:rPr>
              <a:t>The DOM</a:t>
            </a:r>
          </a:p>
          <a:p>
            <a:pPr algn="ctr"/>
            <a:r>
              <a:rPr lang="en-US" sz="1400" b="1" dirty="0">
                <a:effectLst>
                  <a:outerShdw blurRad="38100" dist="38100" dir="2700000" algn="tl">
                    <a:srgbClr val="000000">
                      <a:alpha val="43137"/>
                    </a:srgbClr>
                  </a:outerShdw>
                </a:effectLst>
                <a:cs typeface="Times New Roman"/>
              </a:rPr>
              <a:t>Using the inspect tool in your browser</a:t>
            </a:r>
          </a:p>
          <a:p>
            <a:pPr algn="ctr"/>
            <a:r>
              <a:rPr lang="en-US" sz="1400" b="1" dirty="0">
                <a:effectLst>
                  <a:outerShdw blurRad="38100" dist="38100" dir="2700000" algn="tl">
                    <a:srgbClr val="000000">
                      <a:alpha val="43137"/>
                    </a:srgbClr>
                  </a:outerShdw>
                </a:effectLst>
                <a:cs typeface="Times New Roman"/>
              </a:rPr>
              <a:t>How a webpage renders</a:t>
            </a:r>
          </a:p>
        </p:txBody>
      </p:sp>
      <p:sp>
        <p:nvSpPr>
          <p:cNvPr id="61" name="Rectangle 60">
            <a:extLst>
              <a:ext uri="{FF2B5EF4-FFF2-40B4-BE49-F238E27FC236}">
                <a16:creationId xmlns:a16="http://schemas.microsoft.com/office/drawing/2014/main" id="{DF24E042-4130-4003-1D8A-6E3EA84FD19F}"/>
              </a:ext>
            </a:extLst>
          </p:cNvPr>
          <p:cNvSpPr/>
          <p:nvPr/>
        </p:nvSpPr>
        <p:spPr>
          <a:xfrm rot="16200000">
            <a:off x="2374554" y="2445612"/>
            <a:ext cx="3378385" cy="772486"/>
          </a:xfrm>
          <a:prstGeom prst="rect">
            <a:avLst/>
          </a:prstGeom>
          <a:solidFill>
            <a:srgbClr val="5FFBF7">
              <a:alpha val="30196"/>
            </a:srgbClr>
          </a:solidFill>
          <a:ln>
            <a:solidFill>
              <a:srgbClr val="5FFBF7"/>
            </a:solidFill>
          </a:ln>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US" sz="1400" b="1" dirty="0">
                <a:effectLst>
                  <a:outerShdw blurRad="38100" dist="38100" dir="2700000" algn="tl">
                    <a:srgbClr val="000000">
                      <a:alpha val="43137"/>
                    </a:srgbClr>
                  </a:outerShdw>
                </a:effectLst>
                <a:cs typeface="Times New Roman"/>
              </a:rPr>
              <a:t>Lists </a:t>
            </a:r>
            <a:r>
              <a:rPr lang="en-US" sz="1400" b="1">
                <a:effectLst>
                  <a:outerShdw blurRad="38100" dist="38100" dir="2700000" algn="tl">
                    <a:srgbClr val="000000">
                      <a:alpha val="43137"/>
                    </a:srgbClr>
                  </a:outerShdw>
                </a:effectLst>
                <a:cs typeface="Times New Roman"/>
              </a:rPr>
              <a:t>and Tables</a:t>
            </a:r>
            <a:endParaRPr lang="en-US" sz="1400" b="1" dirty="0">
              <a:effectLst>
                <a:outerShdw blurRad="38100" dist="38100" dir="2700000" algn="tl">
                  <a:srgbClr val="000000">
                    <a:alpha val="43137"/>
                  </a:srgbClr>
                </a:outerShdw>
              </a:effectLst>
              <a:cs typeface="Times New Roman"/>
            </a:endParaRPr>
          </a:p>
          <a:p>
            <a:pPr algn="ctr"/>
            <a:endParaRPr lang="en-CA" sz="1400" b="1" dirty="0">
              <a:effectLst>
                <a:outerShdw blurRad="38100" dist="38100" dir="2700000" algn="tl">
                  <a:srgbClr val="000000">
                    <a:alpha val="43137"/>
                  </a:srgbClr>
                </a:outerShdw>
              </a:effectLst>
              <a:cs typeface="Times New Roman"/>
            </a:endParaRPr>
          </a:p>
        </p:txBody>
      </p:sp>
      <p:sp>
        <p:nvSpPr>
          <p:cNvPr id="64" name="Rectangle 63">
            <a:extLst>
              <a:ext uri="{FF2B5EF4-FFF2-40B4-BE49-F238E27FC236}">
                <a16:creationId xmlns:a16="http://schemas.microsoft.com/office/drawing/2014/main" id="{BEAC3792-AB6B-B948-05B3-3AA4DFF35D1D}"/>
              </a:ext>
            </a:extLst>
          </p:cNvPr>
          <p:cNvSpPr/>
          <p:nvPr/>
        </p:nvSpPr>
        <p:spPr>
          <a:xfrm rot="16200000">
            <a:off x="3273287" y="2445613"/>
            <a:ext cx="3378385" cy="772484"/>
          </a:xfrm>
          <a:prstGeom prst="rect">
            <a:avLst/>
          </a:prstGeom>
          <a:solidFill>
            <a:srgbClr val="5FFBF7">
              <a:alpha val="30196"/>
            </a:srgbClr>
          </a:solidFill>
          <a:ln>
            <a:solidFill>
              <a:srgbClr val="5FFBF7"/>
            </a:solidFill>
          </a:ln>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US" sz="1400" b="1" dirty="0">
                <a:effectLst>
                  <a:outerShdw blurRad="38100" dist="38100" dir="2700000" algn="tl">
                    <a:srgbClr val="000000">
                      <a:alpha val="43137"/>
                    </a:srgbClr>
                  </a:outerShdw>
                </a:effectLst>
                <a:cs typeface="Times New Roman"/>
              </a:rPr>
              <a:t>Images</a:t>
            </a:r>
          </a:p>
          <a:p>
            <a:pPr algn="ctr"/>
            <a:r>
              <a:rPr lang="en-US" sz="1400" b="1" dirty="0">
                <a:effectLst>
                  <a:outerShdw blurRad="38100" dist="38100" dir="2700000" algn="tl">
                    <a:srgbClr val="000000">
                      <a:alpha val="43137"/>
                    </a:srgbClr>
                  </a:outerShdw>
                </a:effectLst>
                <a:cs typeface="Times New Roman"/>
              </a:rPr>
              <a:t>Links</a:t>
            </a:r>
          </a:p>
          <a:p>
            <a:pPr algn="ctr"/>
            <a:r>
              <a:rPr lang="en-US" sz="1400" b="1" dirty="0">
                <a:effectLst>
                  <a:outerShdw blurRad="38100" dist="38100" dir="2700000" algn="tl">
                    <a:srgbClr val="000000">
                      <a:alpha val="43137"/>
                    </a:srgbClr>
                  </a:outerShdw>
                </a:effectLst>
                <a:cs typeface="Times New Roman"/>
              </a:rPr>
              <a:t>Review</a:t>
            </a:r>
            <a:endParaRPr lang="en-CA" sz="1400" b="1" dirty="0">
              <a:effectLst>
                <a:outerShdw blurRad="38100" dist="38100" dir="2700000" algn="tl">
                  <a:srgbClr val="000000">
                    <a:alpha val="43137"/>
                  </a:srgbClr>
                </a:outerShdw>
              </a:effectLst>
              <a:cs typeface="Times New Roman"/>
            </a:endParaRPr>
          </a:p>
        </p:txBody>
      </p:sp>
      <p:sp>
        <p:nvSpPr>
          <p:cNvPr id="65" name="Rectangle 64">
            <a:extLst>
              <a:ext uri="{FF2B5EF4-FFF2-40B4-BE49-F238E27FC236}">
                <a16:creationId xmlns:a16="http://schemas.microsoft.com/office/drawing/2014/main" id="{A4894E24-9D4B-0C1B-8325-25490CD24927}"/>
              </a:ext>
            </a:extLst>
          </p:cNvPr>
          <p:cNvSpPr/>
          <p:nvPr/>
        </p:nvSpPr>
        <p:spPr>
          <a:xfrm rot="16200000">
            <a:off x="9945176" y="2732362"/>
            <a:ext cx="3345760" cy="288647"/>
          </a:xfrm>
          <a:prstGeom prst="rect">
            <a:avLst/>
          </a:prstGeom>
          <a:solidFill>
            <a:srgbClr val="C00000"/>
          </a:solidFill>
          <a:ln>
            <a:solidFill>
              <a:srgbClr val="FF0000"/>
            </a:solidFill>
          </a:ln>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dirty="0">
                <a:effectLst>
                  <a:outerShdw blurRad="38100" dist="38100" dir="2700000" algn="tl">
                    <a:srgbClr val="000000">
                      <a:alpha val="43137"/>
                    </a:srgbClr>
                  </a:outerShdw>
                </a:effectLst>
              </a:rPr>
              <a:t>Final Exam</a:t>
            </a:r>
          </a:p>
        </p:txBody>
      </p:sp>
      <p:sp>
        <p:nvSpPr>
          <p:cNvPr id="66" name="Rectangle 65">
            <a:extLst>
              <a:ext uri="{FF2B5EF4-FFF2-40B4-BE49-F238E27FC236}">
                <a16:creationId xmlns:a16="http://schemas.microsoft.com/office/drawing/2014/main" id="{E2B1AC0B-1E68-C567-6907-BFECE135FB53}"/>
              </a:ext>
            </a:extLst>
          </p:cNvPr>
          <p:cNvSpPr/>
          <p:nvPr/>
        </p:nvSpPr>
        <p:spPr>
          <a:xfrm rot="16200000">
            <a:off x="4987949" y="2453603"/>
            <a:ext cx="3378385" cy="772484"/>
          </a:xfrm>
          <a:prstGeom prst="rect">
            <a:avLst/>
          </a:prstGeom>
          <a:solidFill>
            <a:srgbClr val="5FFBF7">
              <a:alpha val="30196"/>
            </a:srgbClr>
          </a:solidFill>
          <a:ln>
            <a:solidFill>
              <a:srgbClr val="5FFBF7"/>
            </a:solidFill>
          </a:ln>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US" sz="1400" b="1" dirty="0">
                <a:effectLst>
                  <a:outerShdw blurRad="38100" dist="38100" dir="2700000" algn="tl">
                    <a:srgbClr val="000000">
                      <a:alpha val="43137"/>
                    </a:srgbClr>
                  </a:outerShdw>
                </a:effectLst>
                <a:cs typeface="Times New Roman"/>
              </a:rPr>
              <a:t>Intro to CSS</a:t>
            </a:r>
            <a:endParaRPr lang="en-CA" sz="1400" b="1" dirty="0">
              <a:effectLst>
                <a:outerShdw blurRad="38100" dist="38100" dir="2700000" algn="tl">
                  <a:srgbClr val="000000">
                    <a:alpha val="43137"/>
                  </a:srgbClr>
                </a:outerShdw>
              </a:effectLst>
              <a:cs typeface="Times New Roman"/>
            </a:endParaRPr>
          </a:p>
          <a:p>
            <a:pPr algn="ctr"/>
            <a:endParaRPr lang="en-CA" sz="1400" b="1" dirty="0">
              <a:effectLst>
                <a:outerShdw blurRad="38100" dist="38100" dir="2700000" algn="tl">
                  <a:srgbClr val="000000">
                    <a:alpha val="43137"/>
                  </a:srgbClr>
                </a:outerShdw>
              </a:effectLst>
              <a:cs typeface="Times New Roman"/>
            </a:endParaRPr>
          </a:p>
        </p:txBody>
      </p:sp>
      <p:sp>
        <p:nvSpPr>
          <p:cNvPr id="67" name="Rectangle 66">
            <a:extLst>
              <a:ext uri="{FF2B5EF4-FFF2-40B4-BE49-F238E27FC236}">
                <a16:creationId xmlns:a16="http://schemas.microsoft.com/office/drawing/2014/main" id="{A11542DA-25BB-1174-6073-C1AC5F0D8BFC}"/>
              </a:ext>
            </a:extLst>
          </p:cNvPr>
          <p:cNvSpPr/>
          <p:nvPr/>
        </p:nvSpPr>
        <p:spPr>
          <a:xfrm rot="16200000">
            <a:off x="5880062" y="2445616"/>
            <a:ext cx="3378385" cy="772484"/>
          </a:xfrm>
          <a:prstGeom prst="rect">
            <a:avLst/>
          </a:prstGeom>
          <a:solidFill>
            <a:srgbClr val="5FFBF7">
              <a:alpha val="30196"/>
            </a:srgbClr>
          </a:solidFill>
          <a:ln>
            <a:solidFill>
              <a:srgbClr val="5FFBF7"/>
            </a:solidFill>
          </a:ln>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US" sz="1400" b="1" dirty="0">
                <a:effectLst>
                  <a:outerShdw blurRad="38100" dist="38100" dir="2700000" algn="tl">
                    <a:srgbClr val="000000">
                      <a:alpha val="43137"/>
                    </a:srgbClr>
                  </a:outerShdw>
                </a:effectLst>
                <a:cs typeface="Times New Roman"/>
              </a:rPr>
              <a:t>Advanced selections in CSS</a:t>
            </a:r>
            <a:endParaRPr lang="en-CA" sz="1400" b="1" dirty="0">
              <a:effectLst>
                <a:outerShdw blurRad="38100" dist="38100" dir="2700000" algn="tl">
                  <a:srgbClr val="000000">
                    <a:alpha val="43137"/>
                  </a:srgbClr>
                </a:outerShdw>
              </a:effectLst>
              <a:cs typeface="Times New Roman"/>
            </a:endParaRPr>
          </a:p>
          <a:p>
            <a:pPr algn="ctr"/>
            <a:endParaRPr lang="en-CA" sz="1400" b="1" dirty="0">
              <a:effectLst>
                <a:outerShdw blurRad="38100" dist="38100" dir="2700000" algn="tl">
                  <a:srgbClr val="000000">
                    <a:alpha val="43137"/>
                  </a:srgbClr>
                </a:outerShdw>
              </a:effectLst>
              <a:cs typeface="Times New Roman"/>
            </a:endParaRPr>
          </a:p>
        </p:txBody>
      </p:sp>
      <p:sp>
        <p:nvSpPr>
          <p:cNvPr id="68" name="Rectangle 67">
            <a:extLst>
              <a:ext uri="{FF2B5EF4-FFF2-40B4-BE49-F238E27FC236}">
                <a16:creationId xmlns:a16="http://schemas.microsoft.com/office/drawing/2014/main" id="{A7F88D80-9D78-A07E-DF32-4A216FA0F743}"/>
              </a:ext>
            </a:extLst>
          </p:cNvPr>
          <p:cNvSpPr/>
          <p:nvPr/>
        </p:nvSpPr>
        <p:spPr>
          <a:xfrm rot="16200000">
            <a:off x="8456121" y="2464268"/>
            <a:ext cx="3378385" cy="772486"/>
          </a:xfrm>
          <a:prstGeom prst="rect">
            <a:avLst/>
          </a:prstGeom>
          <a:solidFill>
            <a:srgbClr val="5FFBF7">
              <a:alpha val="30196"/>
            </a:srgbClr>
          </a:solidFill>
          <a:ln>
            <a:solidFill>
              <a:srgbClr val="5FFBF7"/>
            </a:solidFill>
          </a:ln>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US" sz="1400" b="1" dirty="0">
                <a:effectLst>
                  <a:outerShdw blurRad="38100" dist="38100" dir="2700000" algn="tl">
                    <a:srgbClr val="000000">
                      <a:alpha val="43137"/>
                    </a:srgbClr>
                  </a:outerShdw>
                </a:effectLst>
                <a:cs typeface="Times New Roman"/>
              </a:rPr>
              <a:t>Box, Grid, and Flexbox</a:t>
            </a:r>
            <a:endParaRPr lang="en-CA" sz="1400" b="1" dirty="0">
              <a:effectLst>
                <a:outerShdw blurRad="38100" dist="38100" dir="2700000" algn="tl">
                  <a:srgbClr val="000000">
                    <a:alpha val="43137"/>
                  </a:srgbClr>
                </a:outerShdw>
              </a:effectLst>
              <a:cs typeface="Times New Roman"/>
            </a:endParaRPr>
          </a:p>
          <a:p>
            <a:pPr algn="ctr"/>
            <a:endParaRPr lang="en-CA" sz="1400" b="1" dirty="0">
              <a:effectLst>
                <a:outerShdw blurRad="38100" dist="38100" dir="2700000" algn="tl">
                  <a:srgbClr val="000000">
                    <a:alpha val="43137"/>
                  </a:srgbClr>
                </a:outerShdw>
              </a:effectLst>
              <a:cs typeface="Times New Roman"/>
            </a:endParaRPr>
          </a:p>
        </p:txBody>
      </p:sp>
      <p:sp>
        <p:nvSpPr>
          <p:cNvPr id="71" name="Rectangle 70">
            <a:extLst>
              <a:ext uri="{FF2B5EF4-FFF2-40B4-BE49-F238E27FC236}">
                <a16:creationId xmlns:a16="http://schemas.microsoft.com/office/drawing/2014/main" id="{C742A49E-C1AB-6467-34A1-7ADBD1A1A0AB}"/>
              </a:ext>
            </a:extLst>
          </p:cNvPr>
          <p:cNvSpPr/>
          <p:nvPr/>
        </p:nvSpPr>
        <p:spPr>
          <a:xfrm rot="16200000">
            <a:off x="7594844" y="2464268"/>
            <a:ext cx="3378385" cy="772486"/>
          </a:xfrm>
          <a:prstGeom prst="rect">
            <a:avLst/>
          </a:prstGeom>
          <a:solidFill>
            <a:srgbClr val="5FFBF7">
              <a:alpha val="30196"/>
            </a:srgbClr>
          </a:solidFill>
          <a:ln>
            <a:solidFill>
              <a:srgbClr val="5FFBF7"/>
            </a:solidFill>
          </a:ln>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US" sz="1400" b="1" dirty="0">
                <a:effectLst>
                  <a:outerShdw blurRad="38100" dist="38100" dir="2700000" algn="tl">
                    <a:srgbClr val="000000">
                      <a:alpha val="43137"/>
                    </a:srgbClr>
                  </a:outerShdw>
                </a:effectLst>
                <a:cs typeface="Times New Roman"/>
              </a:rPr>
              <a:t>Responsive Web pages</a:t>
            </a:r>
            <a:endParaRPr lang="en-CA" sz="1400" b="1" dirty="0">
              <a:effectLst>
                <a:outerShdw blurRad="38100" dist="38100" dir="2700000" algn="tl">
                  <a:srgbClr val="000000">
                    <a:alpha val="43137"/>
                  </a:srgbClr>
                </a:outerShdw>
              </a:effectLst>
              <a:cs typeface="Times New Roman"/>
            </a:endParaRPr>
          </a:p>
          <a:p>
            <a:pPr algn="ctr"/>
            <a:r>
              <a:rPr lang="en-CA" sz="1400" b="1" dirty="0">
                <a:effectLst>
                  <a:outerShdw blurRad="38100" dist="38100" dir="2700000" algn="tl">
                    <a:srgbClr val="000000">
                      <a:alpha val="43137"/>
                    </a:srgbClr>
                  </a:outerShdw>
                </a:effectLst>
                <a:cs typeface="Times New Roman"/>
              </a:rPr>
              <a:t>Media Queries</a:t>
            </a:r>
          </a:p>
        </p:txBody>
      </p:sp>
      <p:sp>
        <p:nvSpPr>
          <p:cNvPr id="72" name="TextBox 71">
            <a:extLst>
              <a:ext uri="{FF2B5EF4-FFF2-40B4-BE49-F238E27FC236}">
                <a16:creationId xmlns:a16="http://schemas.microsoft.com/office/drawing/2014/main" id="{6132FA82-6D51-8B33-B332-B9EFEB21297D}"/>
              </a:ext>
            </a:extLst>
          </p:cNvPr>
          <p:cNvSpPr txBox="1"/>
          <p:nvPr/>
        </p:nvSpPr>
        <p:spPr>
          <a:xfrm rot="16200000">
            <a:off x="5084637" y="4983962"/>
            <a:ext cx="1219200" cy="515494"/>
          </a:xfrm>
          <a:prstGeom prst="rect">
            <a:avLst/>
          </a:prstGeom>
          <a:solidFill>
            <a:schemeClr val="bg1">
              <a:lumMod val="50000"/>
            </a:schemeClr>
          </a:solidFill>
          <a:ln>
            <a:solidFill>
              <a:schemeClr val="tx1"/>
            </a:solidFill>
          </a:ln>
        </p:spPr>
        <p:txBody>
          <a:bodyPr wrap="square" rtlCol="0">
            <a:noAutofit/>
          </a:bodyPr>
          <a:lstStyle/>
          <a:p>
            <a:r>
              <a:rPr lang="en-CA"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Week 7</a:t>
            </a:r>
          </a:p>
        </p:txBody>
      </p:sp>
      <p:sp>
        <p:nvSpPr>
          <p:cNvPr id="73" name="TextBox 72">
            <a:extLst>
              <a:ext uri="{FF2B5EF4-FFF2-40B4-BE49-F238E27FC236}">
                <a16:creationId xmlns:a16="http://schemas.microsoft.com/office/drawing/2014/main" id="{AF49EBB1-93C9-1EB9-7541-0186FB262F41}"/>
              </a:ext>
            </a:extLst>
          </p:cNvPr>
          <p:cNvSpPr txBox="1"/>
          <p:nvPr/>
        </p:nvSpPr>
        <p:spPr>
          <a:xfrm rot="16200000">
            <a:off x="9509939" y="4855465"/>
            <a:ext cx="1219200" cy="772486"/>
          </a:xfrm>
          <a:prstGeom prst="rect">
            <a:avLst/>
          </a:prstGeom>
          <a:solidFill>
            <a:schemeClr val="bg1">
              <a:lumMod val="50000"/>
            </a:schemeClr>
          </a:solidFill>
          <a:ln>
            <a:solidFill>
              <a:schemeClr val="tx1"/>
            </a:solidFill>
          </a:ln>
        </p:spPr>
        <p:txBody>
          <a:bodyPr wrap="square" rtlCol="0">
            <a:noAutofit/>
          </a:bodyPr>
          <a:lstStyle/>
          <a:p>
            <a:r>
              <a:rPr lang="en-CA" sz="2133"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Week 12</a:t>
            </a:r>
          </a:p>
        </p:txBody>
      </p:sp>
      <p:sp>
        <p:nvSpPr>
          <p:cNvPr id="74" name="TextBox 73">
            <a:extLst>
              <a:ext uri="{FF2B5EF4-FFF2-40B4-BE49-F238E27FC236}">
                <a16:creationId xmlns:a16="http://schemas.microsoft.com/office/drawing/2014/main" id="{4BAA4FCC-F493-1B87-41E0-94454C16A628}"/>
              </a:ext>
            </a:extLst>
          </p:cNvPr>
          <p:cNvSpPr txBox="1"/>
          <p:nvPr/>
        </p:nvSpPr>
        <p:spPr>
          <a:xfrm rot="16200000">
            <a:off x="10345429" y="4855465"/>
            <a:ext cx="1219200" cy="772486"/>
          </a:xfrm>
          <a:prstGeom prst="rect">
            <a:avLst/>
          </a:prstGeom>
          <a:solidFill>
            <a:schemeClr val="bg1">
              <a:lumMod val="50000"/>
            </a:schemeClr>
          </a:solidFill>
          <a:ln>
            <a:solidFill>
              <a:schemeClr val="tx1"/>
            </a:solidFill>
          </a:ln>
        </p:spPr>
        <p:txBody>
          <a:bodyPr wrap="square" rtlCol="0">
            <a:noAutofit/>
          </a:bodyPr>
          <a:lstStyle/>
          <a:p>
            <a:r>
              <a:rPr lang="en-CA" sz="2133"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Week 13</a:t>
            </a:r>
          </a:p>
        </p:txBody>
      </p:sp>
      <p:sp>
        <p:nvSpPr>
          <p:cNvPr id="75" name="TextBox 74">
            <a:extLst>
              <a:ext uri="{FF2B5EF4-FFF2-40B4-BE49-F238E27FC236}">
                <a16:creationId xmlns:a16="http://schemas.microsoft.com/office/drawing/2014/main" id="{1930321B-D2D3-15E3-BE6C-36F2F9FFE123}"/>
              </a:ext>
            </a:extLst>
          </p:cNvPr>
          <p:cNvSpPr txBox="1"/>
          <p:nvPr/>
        </p:nvSpPr>
        <p:spPr>
          <a:xfrm rot="16200000">
            <a:off x="11003277" y="5035537"/>
            <a:ext cx="1219200" cy="412343"/>
          </a:xfrm>
          <a:prstGeom prst="rect">
            <a:avLst/>
          </a:prstGeom>
          <a:solidFill>
            <a:schemeClr val="bg1">
              <a:lumMod val="50000"/>
            </a:schemeClr>
          </a:solidFill>
          <a:ln>
            <a:solidFill>
              <a:schemeClr val="tx1"/>
            </a:solidFill>
          </a:ln>
        </p:spPr>
        <p:txBody>
          <a:bodyPr wrap="square" rtlCol="0">
            <a:noAutofit/>
          </a:bodyPr>
          <a:lstStyle/>
          <a:p>
            <a:r>
              <a:rPr lang="en-CA" sz="2133"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Week 14</a:t>
            </a:r>
          </a:p>
        </p:txBody>
      </p:sp>
      <p:sp>
        <p:nvSpPr>
          <p:cNvPr id="76" name="Rectangle 75">
            <a:extLst>
              <a:ext uri="{FF2B5EF4-FFF2-40B4-BE49-F238E27FC236}">
                <a16:creationId xmlns:a16="http://schemas.microsoft.com/office/drawing/2014/main" id="{5316B032-6C5B-34E8-D0EB-160C607C2EFD}"/>
              </a:ext>
            </a:extLst>
          </p:cNvPr>
          <p:cNvSpPr/>
          <p:nvPr/>
        </p:nvSpPr>
        <p:spPr>
          <a:xfrm rot="16200000">
            <a:off x="6737392" y="2453601"/>
            <a:ext cx="3378385" cy="772486"/>
          </a:xfrm>
          <a:prstGeom prst="rect">
            <a:avLst/>
          </a:prstGeom>
          <a:solidFill>
            <a:srgbClr val="5FFBF7">
              <a:alpha val="30196"/>
            </a:srgbClr>
          </a:solidFill>
          <a:ln>
            <a:solidFill>
              <a:srgbClr val="5FFBF7"/>
            </a:solidFill>
          </a:ln>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US" sz="1400" b="1" dirty="0">
                <a:effectLst>
                  <a:outerShdw blurRad="38100" dist="38100" dir="2700000" algn="tl">
                    <a:srgbClr val="000000">
                      <a:alpha val="43137"/>
                    </a:srgbClr>
                  </a:outerShdw>
                </a:effectLst>
                <a:cs typeface="Times New Roman"/>
              </a:rPr>
              <a:t>Styling – </a:t>
            </a:r>
            <a:r>
              <a:rPr lang="en-US" sz="1400" b="1" dirty="0" err="1">
                <a:effectLst>
                  <a:outerShdw blurRad="38100" dist="38100" dir="2700000" algn="tl">
                    <a:srgbClr val="000000">
                      <a:alpha val="43137"/>
                    </a:srgbClr>
                  </a:outerShdw>
                </a:effectLst>
                <a:cs typeface="Times New Roman"/>
              </a:rPr>
              <a:t>colours</a:t>
            </a:r>
            <a:r>
              <a:rPr lang="en-US" sz="1400" b="1" dirty="0">
                <a:effectLst>
                  <a:outerShdw blurRad="38100" dist="38100" dir="2700000" algn="tl">
                    <a:srgbClr val="000000">
                      <a:alpha val="43137"/>
                    </a:srgbClr>
                  </a:outerShdw>
                </a:effectLst>
                <a:cs typeface="Times New Roman"/>
              </a:rPr>
              <a:t>- gradients, </a:t>
            </a:r>
            <a:r>
              <a:rPr lang="en-US" sz="1400" b="1" dirty="0" err="1">
                <a:effectLst>
                  <a:outerShdw blurRad="38100" dist="38100" dir="2700000" algn="tl">
                    <a:srgbClr val="000000">
                      <a:alpha val="43137"/>
                    </a:srgbClr>
                  </a:outerShdw>
                </a:effectLst>
                <a:cs typeface="Times New Roman"/>
              </a:rPr>
              <a:t>etc</a:t>
            </a:r>
            <a:endParaRPr lang="en-CA" sz="1400" b="1" dirty="0">
              <a:effectLst>
                <a:outerShdw blurRad="38100" dist="38100" dir="2700000" algn="tl">
                  <a:srgbClr val="000000">
                    <a:alpha val="43137"/>
                  </a:srgbClr>
                </a:outerShdw>
              </a:effectLst>
              <a:cs typeface="Times New Roman"/>
            </a:endParaRPr>
          </a:p>
        </p:txBody>
      </p:sp>
      <p:sp>
        <p:nvSpPr>
          <p:cNvPr id="77" name="Rectangle 76">
            <a:extLst>
              <a:ext uri="{FF2B5EF4-FFF2-40B4-BE49-F238E27FC236}">
                <a16:creationId xmlns:a16="http://schemas.microsoft.com/office/drawing/2014/main" id="{8F949EE4-F4BE-FA8B-1B12-92194AD45FEF}"/>
              </a:ext>
            </a:extLst>
          </p:cNvPr>
          <p:cNvSpPr/>
          <p:nvPr/>
        </p:nvSpPr>
        <p:spPr>
          <a:xfrm rot="16200000">
            <a:off x="9309506" y="2472984"/>
            <a:ext cx="3378385" cy="772486"/>
          </a:xfrm>
          <a:prstGeom prst="rect">
            <a:avLst/>
          </a:prstGeom>
          <a:solidFill>
            <a:srgbClr val="5FFBF7">
              <a:alpha val="30196"/>
            </a:srgbClr>
          </a:solidFill>
          <a:ln>
            <a:solidFill>
              <a:srgbClr val="5FFBF7"/>
            </a:solidFill>
          </a:ln>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US" sz="1400" b="1" dirty="0">
                <a:effectLst>
                  <a:outerShdw blurRad="38100" dist="38100" dir="2700000" algn="tl">
                    <a:srgbClr val="000000">
                      <a:alpha val="43137"/>
                    </a:srgbClr>
                  </a:outerShdw>
                </a:effectLst>
                <a:cs typeface="Times New Roman"/>
              </a:rPr>
              <a:t>Review</a:t>
            </a:r>
            <a:endParaRPr lang="en-CA" sz="1400" b="1" dirty="0">
              <a:effectLst>
                <a:outerShdw blurRad="38100" dist="38100" dir="2700000" algn="tl">
                  <a:srgbClr val="000000">
                    <a:alpha val="43137"/>
                  </a:srgbClr>
                </a:outerShdw>
              </a:effectLst>
              <a:cs typeface="Times New Roman"/>
            </a:endParaRPr>
          </a:p>
          <a:p>
            <a:pPr algn="ctr"/>
            <a:endParaRPr lang="en-CA" sz="1400" b="1" dirty="0">
              <a:effectLst>
                <a:outerShdw blurRad="38100" dist="38100" dir="2700000" algn="tl">
                  <a:srgbClr val="000000">
                    <a:alpha val="43137"/>
                  </a:srgbClr>
                </a:outerShdw>
              </a:effectLst>
              <a:cs typeface="Times New Roman"/>
            </a:endParaRPr>
          </a:p>
        </p:txBody>
      </p:sp>
    </p:spTree>
    <p:extLst>
      <p:ext uri="{BB962C8B-B14F-4D97-AF65-F5344CB8AC3E}">
        <p14:creationId xmlns:p14="http://schemas.microsoft.com/office/powerpoint/2010/main" val="3591968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02FA-374F-A001-FDEF-F136AB512AF9}"/>
              </a:ext>
            </a:extLst>
          </p:cNvPr>
          <p:cNvSpPr>
            <a:spLocks noGrp="1"/>
          </p:cNvSpPr>
          <p:nvPr>
            <p:ph type="title"/>
          </p:nvPr>
        </p:nvSpPr>
        <p:spPr/>
        <p:txBody>
          <a:bodyPr/>
          <a:lstStyle/>
          <a:p>
            <a:r>
              <a:rPr lang="en-US" dirty="0"/>
              <a:t>How Big is the internet?</a:t>
            </a:r>
            <a:endParaRPr lang="en-CA" dirty="0"/>
          </a:p>
        </p:txBody>
      </p:sp>
      <p:sp>
        <p:nvSpPr>
          <p:cNvPr id="3" name="Content Placeholder 2">
            <a:extLst>
              <a:ext uri="{FF2B5EF4-FFF2-40B4-BE49-F238E27FC236}">
                <a16:creationId xmlns:a16="http://schemas.microsoft.com/office/drawing/2014/main" id="{3840C581-E72E-B823-E07E-E59DBAB9E7D2}"/>
              </a:ext>
            </a:extLst>
          </p:cNvPr>
          <p:cNvSpPr>
            <a:spLocks noGrp="1"/>
          </p:cNvSpPr>
          <p:nvPr>
            <p:ph idx="1"/>
          </p:nvPr>
        </p:nvSpPr>
        <p:spPr/>
        <p:txBody>
          <a:bodyPr/>
          <a:lstStyle/>
          <a:p>
            <a:r>
              <a:rPr lang="en-US" dirty="0"/>
              <a:t>You tell me!</a:t>
            </a:r>
          </a:p>
          <a:p>
            <a:r>
              <a:rPr lang="en-US" dirty="0"/>
              <a:t>How can you get a good answer?</a:t>
            </a:r>
          </a:p>
          <a:p>
            <a:endParaRPr lang="en-CA" dirty="0"/>
          </a:p>
        </p:txBody>
      </p:sp>
    </p:spTree>
    <p:extLst>
      <p:ext uri="{BB962C8B-B14F-4D97-AF65-F5344CB8AC3E}">
        <p14:creationId xmlns:p14="http://schemas.microsoft.com/office/powerpoint/2010/main" val="21435038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30E8D-56DF-94FF-893D-E265B42F5549}"/>
              </a:ext>
            </a:extLst>
          </p:cNvPr>
          <p:cNvSpPr>
            <a:spLocks noGrp="1"/>
          </p:cNvSpPr>
          <p:nvPr>
            <p:ph type="title"/>
          </p:nvPr>
        </p:nvSpPr>
        <p:spPr/>
        <p:txBody>
          <a:bodyPr/>
          <a:lstStyle/>
          <a:p>
            <a:r>
              <a:rPr lang="en-US" dirty="0"/>
              <a:t>How big is the internet?</a:t>
            </a:r>
            <a:endParaRPr lang="en-CA" dirty="0"/>
          </a:p>
        </p:txBody>
      </p:sp>
      <p:pic>
        <p:nvPicPr>
          <p:cNvPr id="8" name="Picture 7">
            <a:extLst>
              <a:ext uri="{FF2B5EF4-FFF2-40B4-BE49-F238E27FC236}">
                <a16:creationId xmlns:a16="http://schemas.microsoft.com/office/drawing/2014/main" id="{C1D92697-9BD2-9CFF-971C-27FCE3113E5A}"/>
              </a:ext>
            </a:extLst>
          </p:cNvPr>
          <p:cNvPicPr>
            <a:picLocks noChangeAspect="1"/>
          </p:cNvPicPr>
          <p:nvPr/>
        </p:nvPicPr>
        <p:blipFill>
          <a:blip r:embed="rId2"/>
          <a:stretch>
            <a:fillRect/>
          </a:stretch>
        </p:blipFill>
        <p:spPr>
          <a:xfrm>
            <a:off x="407368" y="2420888"/>
            <a:ext cx="6666667" cy="2685714"/>
          </a:xfrm>
          <a:prstGeom prst="rect">
            <a:avLst/>
          </a:prstGeom>
        </p:spPr>
      </p:pic>
      <p:pic>
        <p:nvPicPr>
          <p:cNvPr id="10" name="Picture 9">
            <a:extLst>
              <a:ext uri="{FF2B5EF4-FFF2-40B4-BE49-F238E27FC236}">
                <a16:creationId xmlns:a16="http://schemas.microsoft.com/office/drawing/2014/main" id="{4C451293-C769-9897-69AE-4B0DE7995DD7}"/>
              </a:ext>
            </a:extLst>
          </p:cNvPr>
          <p:cNvPicPr>
            <a:picLocks noChangeAspect="1"/>
          </p:cNvPicPr>
          <p:nvPr/>
        </p:nvPicPr>
        <p:blipFill>
          <a:blip r:embed="rId3"/>
          <a:stretch>
            <a:fillRect/>
          </a:stretch>
        </p:blipFill>
        <p:spPr>
          <a:xfrm>
            <a:off x="7837780" y="1417639"/>
            <a:ext cx="4101427" cy="5165722"/>
          </a:xfrm>
          <a:prstGeom prst="rect">
            <a:avLst/>
          </a:prstGeom>
        </p:spPr>
      </p:pic>
    </p:spTree>
    <p:extLst>
      <p:ext uri="{BB962C8B-B14F-4D97-AF65-F5344CB8AC3E}">
        <p14:creationId xmlns:p14="http://schemas.microsoft.com/office/powerpoint/2010/main" val="5390448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EBB39-5267-6FB6-0518-2F04FAF4E54E}"/>
              </a:ext>
            </a:extLst>
          </p:cNvPr>
          <p:cNvSpPr>
            <a:spLocks noGrp="1"/>
          </p:cNvSpPr>
          <p:nvPr>
            <p:ph type="title"/>
          </p:nvPr>
        </p:nvSpPr>
        <p:spPr/>
        <p:txBody>
          <a:bodyPr/>
          <a:lstStyle/>
          <a:p>
            <a:r>
              <a:rPr lang="en-US" dirty="0"/>
              <a:t>Speaking of ChatGPT…</a:t>
            </a:r>
            <a:endParaRPr lang="en-CA" dirty="0"/>
          </a:p>
        </p:txBody>
      </p:sp>
      <p:sp>
        <p:nvSpPr>
          <p:cNvPr id="3" name="Content Placeholder 2">
            <a:extLst>
              <a:ext uri="{FF2B5EF4-FFF2-40B4-BE49-F238E27FC236}">
                <a16:creationId xmlns:a16="http://schemas.microsoft.com/office/drawing/2014/main" id="{6DB5E76E-7A7B-1D30-A196-2D200717D6C5}"/>
              </a:ext>
            </a:extLst>
          </p:cNvPr>
          <p:cNvSpPr>
            <a:spLocks noGrp="1"/>
          </p:cNvSpPr>
          <p:nvPr>
            <p:ph idx="1"/>
          </p:nvPr>
        </p:nvSpPr>
        <p:spPr>
          <a:xfrm>
            <a:off x="609600" y="1844824"/>
            <a:ext cx="10972800" cy="1324741"/>
          </a:xfrm>
        </p:spPr>
        <p:txBody>
          <a:bodyPr/>
          <a:lstStyle/>
          <a:p>
            <a:pPr algn="ctr"/>
            <a:r>
              <a:rPr lang="en-US" dirty="0"/>
              <a:t>AI is like fire: Use it wisely and it is an excellent tool!  Use it foolishly and you’ll burn down your life!</a:t>
            </a:r>
            <a:endParaRPr lang="en-CA" dirty="0"/>
          </a:p>
        </p:txBody>
      </p:sp>
    </p:spTree>
    <p:extLst>
      <p:ext uri="{BB962C8B-B14F-4D97-AF65-F5344CB8AC3E}">
        <p14:creationId xmlns:p14="http://schemas.microsoft.com/office/powerpoint/2010/main" val="25318753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How does the internet work?</a:t>
            </a:r>
            <a:endParaRPr lang="en-US" dirty="0"/>
          </a:p>
        </p:txBody>
      </p:sp>
      <p:sp>
        <p:nvSpPr>
          <p:cNvPr id="6" name="TextBox 5">
            <a:extLst>
              <a:ext uri="{FF2B5EF4-FFF2-40B4-BE49-F238E27FC236}">
                <a16:creationId xmlns:a16="http://schemas.microsoft.com/office/drawing/2014/main" id="{C97ED47B-BA12-6E79-0F4E-F6B51A57AB7A}"/>
              </a:ext>
            </a:extLst>
          </p:cNvPr>
          <p:cNvSpPr txBox="1"/>
          <p:nvPr/>
        </p:nvSpPr>
        <p:spPr>
          <a:xfrm>
            <a:off x="4295800" y="6214029"/>
            <a:ext cx="6094378" cy="369332"/>
          </a:xfrm>
          <a:prstGeom prst="rect">
            <a:avLst/>
          </a:prstGeom>
          <a:noFill/>
        </p:spPr>
        <p:txBody>
          <a:bodyPr wrap="square">
            <a:spAutoFit/>
          </a:bodyPr>
          <a:lstStyle/>
          <a:p>
            <a:r>
              <a:rPr lang="en-US" dirty="0">
                <a:hlinkClick r:id="rId3"/>
              </a:rPr>
              <a:t>How the Internet Works in 5 Minutes</a:t>
            </a:r>
            <a:endParaRPr lang="en-CA" dirty="0"/>
          </a:p>
        </p:txBody>
      </p:sp>
      <p:pic>
        <p:nvPicPr>
          <p:cNvPr id="7" name="Online Media 6" title="How the Internet Works in 5 Minutes">
            <a:hlinkClick r:id="" action="ppaction://media"/>
            <a:extLst>
              <a:ext uri="{FF2B5EF4-FFF2-40B4-BE49-F238E27FC236}">
                <a16:creationId xmlns:a16="http://schemas.microsoft.com/office/drawing/2014/main" id="{8270C0A6-521D-7FE1-6669-12819D74A82F}"/>
              </a:ext>
            </a:extLst>
          </p:cNvPr>
          <p:cNvPicPr>
            <a:picLocks noRot="1" noChangeAspect="1"/>
          </p:cNvPicPr>
          <p:nvPr>
            <a:videoFile r:link="rId1"/>
          </p:nvPr>
        </p:nvPicPr>
        <p:blipFill>
          <a:blip r:embed="rId4"/>
          <a:stretch>
            <a:fillRect/>
          </a:stretch>
        </p:blipFill>
        <p:spPr>
          <a:xfrm>
            <a:off x="2297832" y="1160748"/>
            <a:ext cx="7596336" cy="5697252"/>
          </a:xfrm>
          <a:prstGeom prst="rect">
            <a:avLst/>
          </a:prstGeom>
        </p:spPr>
      </p:pic>
    </p:spTree>
    <p:extLst>
      <p:ext uri="{BB962C8B-B14F-4D97-AF65-F5344CB8AC3E}">
        <p14:creationId xmlns:p14="http://schemas.microsoft.com/office/powerpoint/2010/main" val="765871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0C2E3-A64A-2D18-AB05-8A91891500E0}"/>
              </a:ext>
            </a:extLst>
          </p:cNvPr>
          <p:cNvSpPr>
            <a:spLocks noGrp="1"/>
          </p:cNvSpPr>
          <p:nvPr>
            <p:ph type="title"/>
          </p:nvPr>
        </p:nvSpPr>
        <p:spPr>
          <a:xfrm>
            <a:off x="619416" y="-36927"/>
            <a:ext cx="10972800" cy="1143000"/>
          </a:xfrm>
        </p:spPr>
        <p:txBody>
          <a:bodyPr/>
          <a:lstStyle/>
          <a:p>
            <a:r>
              <a:rPr lang="en-US" dirty="0"/>
              <a:t>Rich’s History of the Internet!</a:t>
            </a:r>
            <a:endParaRPr lang="en-CA" dirty="0"/>
          </a:p>
        </p:txBody>
      </p:sp>
      <p:cxnSp>
        <p:nvCxnSpPr>
          <p:cNvPr id="4" name="Straight Connector 3">
            <a:extLst>
              <a:ext uri="{FF2B5EF4-FFF2-40B4-BE49-F238E27FC236}">
                <a16:creationId xmlns:a16="http://schemas.microsoft.com/office/drawing/2014/main" id="{CC359B81-7DB4-0FB5-EFF9-CF35D9524EAC}"/>
              </a:ext>
            </a:extLst>
          </p:cNvPr>
          <p:cNvCxnSpPr/>
          <p:nvPr/>
        </p:nvCxnSpPr>
        <p:spPr>
          <a:xfrm>
            <a:off x="119336" y="3140968"/>
            <a:ext cx="11809312" cy="72008"/>
          </a:xfrm>
          <a:prstGeom prst="line">
            <a:avLst/>
          </a:prstGeom>
          <a:ln w="57150">
            <a:solidFill>
              <a:srgbClr val="FFFF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A42D7E4-D157-B61F-1A3C-D05EC402A8E7}"/>
              </a:ext>
            </a:extLst>
          </p:cNvPr>
          <p:cNvSpPr txBox="1"/>
          <p:nvPr/>
        </p:nvSpPr>
        <p:spPr>
          <a:xfrm>
            <a:off x="196056" y="3654508"/>
            <a:ext cx="790601" cy="646331"/>
          </a:xfrm>
          <a:prstGeom prst="rect">
            <a:avLst/>
          </a:prstGeom>
          <a:noFill/>
        </p:spPr>
        <p:txBody>
          <a:bodyPr wrap="none" rtlCol="0">
            <a:spAutoFit/>
          </a:bodyPr>
          <a:lstStyle/>
          <a:p>
            <a:pPr algn="ctr"/>
            <a:r>
              <a:rPr lang="en-US" b="1" dirty="0">
                <a:solidFill>
                  <a:schemeClr val="bg1"/>
                </a:solidFill>
                <a:latin typeface="Calibri" panose="020F0502020204030204" pitchFamily="34" charset="0"/>
                <a:cs typeface="Calibri" panose="020F0502020204030204" pitchFamily="34" charset="0"/>
              </a:rPr>
              <a:t>Rich is</a:t>
            </a:r>
          </a:p>
          <a:p>
            <a:pPr algn="ctr"/>
            <a:r>
              <a:rPr lang="en-US" b="1" dirty="0">
                <a:solidFill>
                  <a:schemeClr val="bg1"/>
                </a:solidFill>
                <a:latin typeface="Calibri" panose="020F0502020204030204" pitchFamily="34" charset="0"/>
                <a:cs typeface="Calibri" panose="020F0502020204030204" pitchFamily="34" charset="0"/>
              </a:rPr>
              <a:t> Born!</a:t>
            </a:r>
            <a:endParaRPr lang="en-CA" b="1" dirty="0">
              <a:solidFill>
                <a:schemeClr val="bg1"/>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4174AA7D-9FA4-0572-B4E8-69D364E3D00D}"/>
              </a:ext>
            </a:extLst>
          </p:cNvPr>
          <p:cNvSpPr txBox="1"/>
          <p:nvPr/>
        </p:nvSpPr>
        <p:spPr>
          <a:xfrm>
            <a:off x="407368" y="1430303"/>
            <a:ext cx="1080120" cy="1200329"/>
          </a:xfrm>
          <a:prstGeom prst="rect">
            <a:avLst/>
          </a:prstGeom>
          <a:noFill/>
        </p:spPr>
        <p:txBody>
          <a:bodyPr wrap="square" rtlCol="0">
            <a:noAutofit/>
          </a:bodyPr>
          <a:lstStyle/>
          <a:p>
            <a:pPr algn="ctr"/>
            <a:r>
              <a:rPr lang="en-US" b="1" dirty="0">
                <a:solidFill>
                  <a:schemeClr val="bg1"/>
                </a:solidFill>
                <a:latin typeface="Calibri" panose="020F0502020204030204" pitchFamily="34" charset="0"/>
                <a:cs typeface="Calibri" panose="020F0502020204030204" pitchFamily="34" charset="0"/>
              </a:rPr>
              <a:t>1969</a:t>
            </a:r>
          </a:p>
          <a:p>
            <a:pPr algn="ctr"/>
            <a:r>
              <a:rPr lang="en-US" b="1" dirty="0">
                <a:solidFill>
                  <a:schemeClr val="bg1"/>
                </a:solidFill>
                <a:latin typeface="Calibri" panose="020F0502020204030204" pitchFamily="34" charset="0"/>
                <a:cs typeface="Calibri" panose="020F0502020204030204" pitchFamily="34" charset="0"/>
              </a:rPr>
              <a:t>Arpanet is Invented</a:t>
            </a:r>
            <a:endParaRPr lang="en-CA" b="1" dirty="0">
              <a:solidFill>
                <a:schemeClr val="bg1"/>
              </a:solidFill>
              <a:latin typeface="Calibri" panose="020F050202020403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3C384A4E-FB51-51AF-8A5C-DCB90FC7A33C}"/>
              </a:ext>
            </a:extLst>
          </p:cNvPr>
          <p:cNvCxnSpPr>
            <a:cxnSpLocks/>
            <a:stCxn id="7" idx="2"/>
          </p:cNvCxnSpPr>
          <p:nvPr/>
        </p:nvCxnSpPr>
        <p:spPr>
          <a:xfrm>
            <a:off x="947428" y="2630632"/>
            <a:ext cx="0" cy="510336"/>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10C23D8-FC11-1BB8-82A7-48E265051B78}"/>
              </a:ext>
            </a:extLst>
          </p:cNvPr>
          <p:cNvSpPr txBox="1"/>
          <p:nvPr/>
        </p:nvSpPr>
        <p:spPr>
          <a:xfrm>
            <a:off x="1020844" y="3684188"/>
            <a:ext cx="1161253" cy="1200329"/>
          </a:xfrm>
          <a:prstGeom prst="rect">
            <a:avLst/>
          </a:prstGeom>
          <a:noFill/>
        </p:spPr>
        <p:txBody>
          <a:bodyPr wrap="square" rtlCol="0">
            <a:noAutofit/>
          </a:bodyPr>
          <a:lstStyle/>
          <a:p>
            <a:pPr algn="ctr"/>
            <a:r>
              <a:rPr lang="en-US" b="1" dirty="0">
                <a:solidFill>
                  <a:schemeClr val="bg1"/>
                </a:solidFill>
                <a:latin typeface="Calibri" panose="020F0502020204030204" pitchFamily="34" charset="0"/>
                <a:cs typeface="Calibri" panose="020F0502020204030204" pitchFamily="34" charset="0"/>
              </a:rPr>
              <a:t>1972</a:t>
            </a:r>
          </a:p>
          <a:p>
            <a:pPr algn="ctr"/>
            <a:r>
              <a:rPr lang="en-US" b="1" dirty="0">
                <a:solidFill>
                  <a:schemeClr val="bg1"/>
                </a:solidFill>
                <a:latin typeface="Calibri" panose="020F0502020204030204" pitchFamily="34" charset="0"/>
                <a:cs typeface="Calibri" panose="020F0502020204030204" pitchFamily="34" charset="0"/>
              </a:rPr>
              <a:t>Email was invented</a:t>
            </a:r>
          </a:p>
          <a:p>
            <a:pPr algn="ctr"/>
            <a:endParaRPr lang="en-US" b="1" dirty="0">
              <a:solidFill>
                <a:schemeClr val="bg1"/>
              </a:solidFill>
              <a:latin typeface="Calibri" panose="020F0502020204030204" pitchFamily="34" charset="0"/>
              <a:cs typeface="Calibri" panose="020F0502020204030204" pitchFamily="34" charset="0"/>
            </a:endParaRPr>
          </a:p>
          <a:p>
            <a:pPr algn="ctr"/>
            <a:r>
              <a:rPr lang="en-US" b="1" dirty="0">
                <a:solidFill>
                  <a:schemeClr val="bg1"/>
                </a:solidFill>
                <a:latin typeface="Calibri" panose="020F0502020204030204" pitchFamily="34" charset="0"/>
                <a:cs typeface="Calibri" panose="020F0502020204030204" pitchFamily="34" charset="0"/>
              </a:rPr>
              <a:t>(37 Nodes on the Arpanet)</a:t>
            </a:r>
            <a:endParaRPr lang="en-CA" b="1" dirty="0">
              <a:solidFill>
                <a:schemeClr val="bg1"/>
              </a:solidFill>
              <a:latin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430CABF1-FC93-B6B2-64F2-70EA4F3FDE4D}"/>
              </a:ext>
            </a:extLst>
          </p:cNvPr>
          <p:cNvCxnSpPr>
            <a:cxnSpLocks/>
          </p:cNvCxnSpPr>
          <p:nvPr/>
        </p:nvCxnSpPr>
        <p:spPr>
          <a:xfrm>
            <a:off x="1601470" y="3140968"/>
            <a:ext cx="0" cy="510336"/>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3D3BED9-0E23-EB7D-FDB1-6346EA829375}"/>
              </a:ext>
            </a:extLst>
          </p:cNvPr>
          <p:cNvSpPr txBox="1"/>
          <p:nvPr/>
        </p:nvSpPr>
        <p:spPr>
          <a:xfrm>
            <a:off x="1775520" y="1020592"/>
            <a:ext cx="1728189" cy="1200329"/>
          </a:xfrm>
          <a:prstGeom prst="rect">
            <a:avLst/>
          </a:prstGeom>
          <a:noFill/>
        </p:spPr>
        <p:txBody>
          <a:bodyPr wrap="square" rtlCol="0">
            <a:noAutofit/>
          </a:bodyPr>
          <a:lstStyle/>
          <a:p>
            <a:pPr algn="ctr"/>
            <a:r>
              <a:rPr lang="en-US" b="1" dirty="0">
                <a:solidFill>
                  <a:schemeClr val="bg1"/>
                </a:solidFill>
                <a:latin typeface="Calibri" panose="020F0502020204030204" pitchFamily="34" charset="0"/>
                <a:cs typeface="Calibri" panose="020F0502020204030204" pitchFamily="34" charset="0"/>
              </a:rPr>
              <a:t>1974</a:t>
            </a:r>
          </a:p>
          <a:p>
            <a:pPr algn="ctr"/>
            <a:r>
              <a:rPr lang="en-US" b="1" dirty="0">
                <a:solidFill>
                  <a:schemeClr val="bg1"/>
                </a:solidFill>
                <a:latin typeface="Calibri" panose="020F0502020204030204" pitchFamily="34" charset="0"/>
                <a:cs typeface="Calibri" panose="020F0502020204030204" pitchFamily="34" charset="0"/>
              </a:rPr>
              <a:t>TCP/IP invented</a:t>
            </a:r>
          </a:p>
          <a:p>
            <a:pPr algn="ctr"/>
            <a:endParaRPr lang="en-US" sz="500" b="1" dirty="0">
              <a:solidFill>
                <a:schemeClr val="bg1"/>
              </a:solidFill>
              <a:latin typeface="Calibri" panose="020F0502020204030204" pitchFamily="34" charset="0"/>
              <a:cs typeface="Calibri" panose="020F0502020204030204" pitchFamily="34" charset="0"/>
            </a:endParaRPr>
          </a:p>
          <a:p>
            <a:pPr algn="ctr"/>
            <a:r>
              <a:rPr lang="en-US" b="1" dirty="0">
                <a:solidFill>
                  <a:schemeClr val="bg1"/>
                </a:solidFill>
                <a:latin typeface="Calibri" panose="020F0502020204030204" pitchFamily="34" charset="0"/>
                <a:cs typeface="Calibri" panose="020F0502020204030204" pitchFamily="34" charset="0"/>
              </a:rPr>
              <a:t>(50 Nodes on the Arpanet – some overseas)</a:t>
            </a:r>
            <a:endParaRPr lang="en-CA" b="1" dirty="0">
              <a:solidFill>
                <a:schemeClr val="bg1"/>
              </a:solidFill>
              <a:latin typeface="Calibri" panose="020F0502020204030204" pitchFamily="34" charset="0"/>
              <a:cs typeface="Calibri" panose="020F0502020204030204" pitchFamily="34" charset="0"/>
            </a:endParaRPr>
          </a:p>
        </p:txBody>
      </p:sp>
      <p:cxnSp>
        <p:nvCxnSpPr>
          <p:cNvPr id="11" name="Straight Connector 10">
            <a:extLst>
              <a:ext uri="{FF2B5EF4-FFF2-40B4-BE49-F238E27FC236}">
                <a16:creationId xmlns:a16="http://schemas.microsoft.com/office/drawing/2014/main" id="{D2052D00-5010-19FD-0037-08C085EC4C34}"/>
              </a:ext>
            </a:extLst>
          </p:cNvPr>
          <p:cNvCxnSpPr>
            <a:cxnSpLocks/>
          </p:cNvCxnSpPr>
          <p:nvPr/>
        </p:nvCxnSpPr>
        <p:spPr>
          <a:xfrm>
            <a:off x="2567608" y="2630632"/>
            <a:ext cx="0" cy="510336"/>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58C6B8D-7FD2-0E42-8214-7B9268183C40}"/>
              </a:ext>
            </a:extLst>
          </p:cNvPr>
          <p:cNvSpPr txBox="1"/>
          <p:nvPr/>
        </p:nvSpPr>
        <p:spPr>
          <a:xfrm>
            <a:off x="2567608" y="3848183"/>
            <a:ext cx="1728189" cy="1200329"/>
          </a:xfrm>
          <a:prstGeom prst="rect">
            <a:avLst/>
          </a:prstGeom>
          <a:noFill/>
        </p:spPr>
        <p:txBody>
          <a:bodyPr wrap="square" rtlCol="0">
            <a:noAutofit/>
          </a:bodyPr>
          <a:lstStyle/>
          <a:p>
            <a:pPr algn="ctr"/>
            <a:r>
              <a:rPr lang="en-US" b="1" dirty="0">
                <a:solidFill>
                  <a:schemeClr val="bg1"/>
                </a:solidFill>
                <a:latin typeface="Calibri" panose="020F0502020204030204" pitchFamily="34" charset="0"/>
                <a:cs typeface="Calibri" panose="020F0502020204030204" pitchFamily="34" charset="0"/>
              </a:rPr>
              <a:t>1978</a:t>
            </a:r>
          </a:p>
          <a:p>
            <a:pPr algn="ctr"/>
            <a:r>
              <a:rPr lang="en-US" b="1" dirty="0">
                <a:solidFill>
                  <a:schemeClr val="bg1"/>
                </a:solidFill>
                <a:latin typeface="Calibri" panose="020F0502020204030204" pitchFamily="34" charset="0"/>
                <a:cs typeface="Calibri" panose="020F0502020204030204" pitchFamily="34" charset="0"/>
              </a:rPr>
              <a:t>Personal Computer era begins</a:t>
            </a:r>
          </a:p>
          <a:p>
            <a:pPr algn="ctr"/>
            <a:r>
              <a:rPr lang="en-US" b="1" dirty="0">
                <a:solidFill>
                  <a:schemeClr val="bg1"/>
                </a:solidFill>
                <a:latin typeface="Calibri" panose="020F0502020204030204" pitchFamily="34" charset="0"/>
                <a:cs typeface="Calibri" panose="020F0502020204030204" pitchFamily="34" charset="0"/>
              </a:rPr>
              <a:t>(100 nodes)</a:t>
            </a:r>
            <a:endParaRPr lang="en-CA" b="1" dirty="0">
              <a:solidFill>
                <a:schemeClr val="bg1"/>
              </a:solidFill>
              <a:latin typeface="Calibri" panose="020F0502020204030204" pitchFamily="34" charset="0"/>
              <a:cs typeface="Calibri" panose="020F0502020204030204" pitchFamily="34" charset="0"/>
            </a:endParaRPr>
          </a:p>
        </p:txBody>
      </p:sp>
      <p:cxnSp>
        <p:nvCxnSpPr>
          <p:cNvPr id="13" name="Straight Connector 12">
            <a:extLst>
              <a:ext uri="{FF2B5EF4-FFF2-40B4-BE49-F238E27FC236}">
                <a16:creationId xmlns:a16="http://schemas.microsoft.com/office/drawing/2014/main" id="{FCD47777-6E9E-33AA-2042-922D95E80F87}"/>
              </a:ext>
            </a:extLst>
          </p:cNvPr>
          <p:cNvCxnSpPr>
            <a:cxnSpLocks/>
          </p:cNvCxnSpPr>
          <p:nvPr/>
        </p:nvCxnSpPr>
        <p:spPr>
          <a:xfrm>
            <a:off x="3431702" y="3173832"/>
            <a:ext cx="0" cy="510336"/>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0B66831-5576-8C28-035A-C2C8095FB8CD}"/>
              </a:ext>
            </a:extLst>
          </p:cNvPr>
          <p:cNvSpPr txBox="1"/>
          <p:nvPr/>
        </p:nvSpPr>
        <p:spPr>
          <a:xfrm>
            <a:off x="3667916" y="968595"/>
            <a:ext cx="1728189" cy="1200329"/>
          </a:xfrm>
          <a:prstGeom prst="rect">
            <a:avLst/>
          </a:prstGeom>
          <a:noFill/>
        </p:spPr>
        <p:txBody>
          <a:bodyPr wrap="square" rtlCol="0">
            <a:noAutofit/>
          </a:bodyPr>
          <a:lstStyle/>
          <a:p>
            <a:pPr algn="ctr"/>
            <a:r>
              <a:rPr lang="en-US" b="1" dirty="0">
                <a:solidFill>
                  <a:schemeClr val="bg1"/>
                </a:solidFill>
                <a:latin typeface="Calibri" panose="020F0502020204030204" pitchFamily="34" charset="0"/>
                <a:cs typeface="Calibri" panose="020F0502020204030204" pitchFamily="34" charset="0"/>
              </a:rPr>
              <a:t>1983</a:t>
            </a:r>
          </a:p>
          <a:p>
            <a:pPr algn="ctr"/>
            <a:r>
              <a:rPr lang="en-US" b="1" dirty="0">
                <a:solidFill>
                  <a:schemeClr val="bg1"/>
                </a:solidFill>
                <a:latin typeface="Calibri" panose="020F0502020204030204" pitchFamily="34" charset="0"/>
                <a:cs typeface="Calibri" panose="020F0502020204030204" pitchFamily="34" charset="0"/>
              </a:rPr>
              <a:t>Arpanet converts 100% to TCP/IP and the internet is born!</a:t>
            </a:r>
            <a:endParaRPr lang="en-CA" b="1" dirty="0">
              <a:solidFill>
                <a:schemeClr val="bg1"/>
              </a:solidFill>
              <a:latin typeface="Calibri" panose="020F0502020204030204" pitchFamily="34" charset="0"/>
              <a:cs typeface="Calibri" panose="020F0502020204030204" pitchFamily="34" charset="0"/>
            </a:endParaRPr>
          </a:p>
        </p:txBody>
      </p:sp>
      <p:cxnSp>
        <p:nvCxnSpPr>
          <p:cNvPr id="16" name="Straight Connector 15">
            <a:extLst>
              <a:ext uri="{FF2B5EF4-FFF2-40B4-BE49-F238E27FC236}">
                <a16:creationId xmlns:a16="http://schemas.microsoft.com/office/drawing/2014/main" id="{6539CEA2-A53E-31BC-4A86-A54811253C17}"/>
              </a:ext>
            </a:extLst>
          </p:cNvPr>
          <p:cNvCxnSpPr>
            <a:cxnSpLocks/>
          </p:cNvCxnSpPr>
          <p:nvPr/>
        </p:nvCxnSpPr>
        <p:spPr>
          <a:xfrm>
            <a:off x="4532011" y="2663496"/>
            <a:ext cx="0" cy="510336"/>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1882EE9-07EA-34F9-DDCF-7845B77AA674}"/>
              </a:ext>
            </a:extLst>
          </p:cNvPr>
          <p:cNvSpPr txBox="1"/>
          <p:nvPr/>
        </p:nvSpPr>
        <p:spPr>
          <a:xfrm>
            <a:off x="4532010" y="3726277"/>
            <a:ext cx="1728189" cy="1200329"/>
          </a:xfrm>
          <a:prstGeom prst="rect">
            <a:avLst/>
          </a:prstGeom>
          <a:noFill/>
        </p:spPr>
        <p:txBody>
          <a:bodyPr wrap="square" rtlCol="0">
            <a:noAutofit/>
          </a:bodyPr>
          <a:lstStyle/>
          <a:p>
            <a:pPr algn="ctr"/>
            <a:r>
              <a:rPr lang="en-US" b="1" dirty="0">
                <a:solidFill>
                  <a:schemeClr val="bg1"/>
                </a:solidFill>
                <a:latin typeface="Calibri" panose="020F0502020204030204" pitchFamily="34" charset="0"/>
                <a:cs typeface="Calibri" panose="020F0502020204030204" pitchFamily="34" charset="0"/>
              </a:rPr>
              <a:t>1990</a:t>
            </a:r>
          </a:p>
          <a:p>
            <a:pPr algn="ctr"/>
            <a:r>
              <a:rPr lang="en-US" b="1" dirty="0">
                <a:solidFill>
                  <a:schemeClr val="bg1"/>
                </a:solidFill>
                <a:latin typeface="Calibri" panose="020F0502020204030204" pitchFamily="34" charset="0"/>
                <a:cs typeface="Calibri" panose="020F0502020204030204" pitchFamily="34" charset="0"/>
              </a:rPr>
              <a:t>World Wide Web is born, thanks to </a:t>
            </a:r>
            <a:r>
              <a:rPr lang="en-US" b="1" dirty="0">
                <a:solidFill>
                  <a:schemeClr val="bg1"/>
                </a:solidFill>
              </a:rPr>
              <a:t>Tim Berners-Lee</a:t>
            </a:r>
            <a:r>
              <a:rPr lang="en-US" dirty="0">
                <a:solidFill>
                  <a:schemeClr val="bg1"/>
                </a:solidFill>
              </a:rPr>
              <a:t> who invented </a:t>
            </a:r>
            <a:r>
              <a:rPr lang="en-US" b="1" dirty="0">
                <a:solidFill>
                  <a:schemeClr val="bg1"/>
                </a:solidFill>
              </a:rPr>
              <a:t>HTML</a:t>
            </a:r>
            <a:r>
              <a:rPr lang="en-US" dirty="0">
                <a:solidFill>
                  <a:schemeClr val="bg1"/>
                </a:solidFill>
              </a:rPr>
              <a:t>, </a:t>
            </a:r>
            <a:r>
              <a:rPr lang="en-US" b="1" dirty="0">
                <a:solidFill>
                  <a:schemeClr val="bg1"/>
                </a:solidFill>
              </a:rPr>
              <a:t>URLs</a:t>
            </a:r>
            <a:r>
              <a:rPr lang="en-US" dirty="0">
                <a:solidFill>
                  <a:schemeClr val="bg1"/>
                </a:solidFill>
              </a:rPr>
              <a:t>, and the first </a:t>
            </a:r>
            <a:r>
              <a:rPr lang="en-US" b="1" dirty="0">
                <a:solidFill>
                  <a:schemeClr val="bg1"/>
                </a:solidFill>
              </a:rPr>
              <a:t>web browser</a:t>
            </a:r>
          </a:p>
          <a:p>
            <a:pPr algn="ctr"/>
            <a:r>
              <a:rPr lang="en-US" b="1" dirty="0">
                <a:solidFill>
                  <a:schemeClr val="bg1"/>
                </a:solidFill>
                <a:latin typeface="Calibri" panose="020F0502020204030204" pitchFamily="34" charset="0"/>
                <a:cs typeface="Calibri" panose="020F0502020204030204" pitchFamily="34" charset="0"/>
              </a:rPr>
              <a:t>(500+ nodes)</a:t>
            </a:r>
            <a:endParaRPr lang="en-CA" b="1" dirty="0">
              <a:solidFill>
                <a:schemeClr val="bg1"/>
              </a:solidFill>
              <a:latin typeface="Calibri" panose="020F0502020204030204" pitchFamily="34" charset="0"/>
              <a:cs typeface="Calibri" panose="020F0502020204030204" pitchFamily="34" charset="0"/>
            </a:endParaRPr>
          </a:p>
        </p:txBody>
      </p:sp>
      <p:cxnSp>
        <p:nvCxnSpPr>
          <p:cNvPr id="18" name="Straight Connector 17">
            <a:extLst>
              <a:ext uri="{FF2B5EF4-FFF2-40B4-BE49-F238E27FC236}">
                <a16:creationId xmlns:a16="http://schemas.microsoft.com/office/drawing/2014/main" id="{282172CC-1B34-C1A3-1466-9C74CC7ABD75}"/>
              </a:ext>
            </a:extLst>
          </p:cNvPr>
          <p:cNvCxnSpPr>
            <a:cxnSpLocks/>
          </p:cNvCxnSpPr>
          <p:nvPr/>
        </p:nvCxnSpPr>
        <p:spPr>
          <a:xfrm>
            <a:off x="5382055" y="3196458"/>
            <a:ext cx="0" cy="510336"/>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B6C0574-FC1E-6E2F-1D0C-68FAE2EE6FBB}"/>
              </a:ext>
            </a:extLst>
          </p:cNvPr>
          <p:cNvCxnSpPr>
            <a:cxnSpLocks/>
          </p:cNvCxnSpPr>
          <p:nvPr/>
        </p:nvCxnSpPr>
        <p:spPr>
          <a:xfrm>
            <a:off x="6260199" y="2675912"/>
            <a:ext cx="0" cy="510336"/>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B1EB631-428F-DCE5-6AF6-702672624B35}"/>
              </a:ext>
            </a:extLst>
          </p:cNvPr>
          <p:cNvSpPr txBox="1"/>
          <p:nvPr/>
        </p:nvSpPr>
        <p:spPr>
          <a:xfrm>
            <a:off x="5396105" y="1215504"/>
            <a:ext cx="1728189" cy="1200329"/>
          </a:xfrm>
          <a:prstGeom prst="rect">
            <a:avLst/>
          </a:prstGeom>
          <a:noFill/>
        </p:spPr>
        <p:txBody>
          <a:bodyPr wrap="square" rtlCol="0">
            <a:noAutofit/>
          </a:bodyPr>
          <a:lstStyle/>
          <a:p>
            <a:pPr algn="ctr"/>
            <a:r>
              <a:rPr lang="en-US" b="1" dirty="0">
                <a:solidFill>
                  <a:schemeClr val="bg1"/>
                </a:solidFill>
                <a:latin typeface="Calibri" panose="020F0502020204030204" pitchFamily="34" charset="0"/>
                <a:cs typeface="Calibri" panose="020F0502020204030204" pitchFamily="34" charset="0"/>
              </a:rPr>
              <a:t>1991</a:t>
            </a:r>
          </a:p>
          <a:p>
            <a:pPr algn="ctr"/>
            <a:r>
              <a:rPr lang="en-US" b="1" dirty="0">
                <a:solidFill>
                  <a:schemeClr val="bg1"/>
                </a:solidFill>
                <a:latin typeface="Calibri" panose="020F0502020204030204" pitchFamily="34" charset="0"/>
                <a:cs typeface="Calibri" panose="020F0502020204030204" pitchFamily="34" charset="0"/>
              </a:rPr>
              <a:t>Rich Connects to the Internet for the first time!</a:t>
            </a:r>
            <a:endParaRPr lang="en-CA" b="1" dirty="0">
              <a:solidFill>
                <a:schemeClr val="bg1"/>
              </a:solidFill>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799DA7FB-4D65-C3AF-C2EE-A44003827DB9}"/>
              </a:ext>
            </a:extLst>
          </p:cNvPr>
          <p:cNvSpPr txBox="1"/>
          <p:nvPr/>
        </p:nvSpPr>
        <p:spPr>
          <a:xfrm>
            <a:off x="6858991" y="3645024"/>
            <a:ext cx="1728189" cy="1200329"/>
          </a:xfrm>
          <a:prstGeom prst="rect">
            <a:avLst/>
          </a:prstGeom>
          <a:noFill/>
        </p:spPr>
        <p:txBody>
          <a:bodyPr wrap="square" rtlCol="0">
            <a:noAutofit/>
          </a:bodyPr>
          <a:lstStyle/>
          <a:p>
            <a:pPr algn="ctr"/>
            <a:r>
              <a:rPr lang="en-US" b="1" dirty="0">
                <a:solidFill>
                  <a:schemeClr val="bg1"/>
                </a:solidFill>
                <a:latin typeface="Calibri" panose="020F0502020204030204" pitchFamily="34" charset="0"/>
                <a:cs typeface="Calibri" panose="020F0502020204030204" pitchFamily="34" charset="0"/>
              </a:rPr>
              <a:t>2000’s</a:t>
            </a:r>
          </a:p>
          <a:p>
            <a:pPr algn="ctr"/>
            <a:r>
              <a:rPr lang="en-US" b="1" dirty="0">
                <a:solidFill>
                  <a:schemeClr val="bg1"/>
                </a:solidFill>
                <a:latin typeface="Calibri" panose="020F0502020204030204" pitchFamily="34" charset="0"/>
                <a:cs typeface="Calibri" panose="020F0502020204030204" pitchFamily="34" charset="0"/>
              </a:rPr>
              <a:t>Social Media era begins</a:t>
            </a:r>
          </a:p>
          <a:p>
            <a:pPr algn="ctr"/>
            <a:r>
              <a:rPr lang="en-US" b="1" dirty="0">
                <a:solidFill>
                  <a:schemeClr val="bg1"/>
                </a:solidFill>
                <a:latin typeface="Calibri" panose="020F0502020204030204" pitchFamily="34" charset="0"/>
                <a:cs typeface="Calibri" panose="020F0502020204030204" pitchFamily="34" charset="0"/>
              </a:rPr>
              <a:t>(millions on the internet)</a:t>
            </a:r>
          </a:p>
          <a:p>
            <a:pPr algn="ctr"/>
            <a:r>
              <a:rPr lang="en-US" b="1" dirty="0">
                <a:solidFill>
                  <a:schemeClr val="bg1"/>
                </a:solidFill>
                <a:latin typeface="Calibri" panose="020F0502020204030204" pitchFamily="34" charset="0"/>
                <a:cs typeface="Calibri" panose="020F0502020204030204" pitchFamily="34" charset="0"/>
              </a:rPr>
              <a:t>Streaming video becomes mainstream</a:t>
            </a:r>
            <a:endParaRPr lang="en-CA" b="1" dirty="0">
              <a:solidFill>
                <a:schemeClr val="bg1"/>
              </a:solidFill>
              <a:latin typeface="Calibri" panose="020F0502020204030204" pitchFamily="34" charset="0"/>
              <a:cs typeface="Calibri" panose="020F0502020204030204" pitchFamily="34" charset="0"/>
            </a:endParaRPr>
          </a:p>
        </p:txBody>
      </p:sp>
      <p:cxnSp>
        <p:nvCxnSpPr>
          <p:cNvPr id="24" name="Straight Connector 23">
            <a:extLst>
              <a:ext uri="{FF2B5EF4-FFF2-40B4-BE49-F238E27FC236}">
                <a16:creationId xmlns:a16="http://schemas.microsoft.com/office/drawing/2014/main" id="{7C387439-3CE9-0350-F0D3-6819F20B4178}"/>
              </a:ext>
            </a:extLst>
          </p:cNvPr>
          <p:cNvCxnSpPr>
            <a:cxnSpLocks/>
          </p:cNvCxnSpPr>
          <p:nvPr/>
        </p:nvCxnSpPr>
        <p:spPr>
          <a:xfrm>
            <a:off x="7698957" y="3156976"/>
            <a:ext cx="0" cy="510336"/>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1FC039E-9BEE-BD2B-2D4B-95F7BD4A072C}"/>
              </a:ext>
            </a:extLst>
          </p:cNvPr>
          <p:cNvCxnSpPr>
            <a:cxnSpLocks/>
          </p:cNvCxnSpPr>
          <p:nvPr/>
        </p:nvCxnSpPr>
        <p:spPr>
          <a:xfrm>
            <a:off x="8587180" y="2716355"/>
            <a:ext cx="0" cy="510336"/>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A1E9D46-4508-18B6-305D-0036E18E0AB6}"/>
              </a:ext>
            </a:extLst>
          </p:cNvPr>
          <p:cNvSpPr txBox="1"/>
          <p:nvPr/>
        </p:nvSpPr>
        <p:spPr>
          <a:xfrm>
            <a:off x="7698957" y="1239761"/>
            <a:ext cx="1728189" cy="1200329"/>
          </a:xfrm>
          <a:prstGeom prst="rect">
            <a:avLst/>
          </a:prstGeom>
          <a:noFill/>
        </p:spPr>
        <p:txBody>
          <a:bodyPr wrap="square" rtlCol="0">
            <a:noAutofit/>
          </a:bodyPr>
          <a:lstStyle/>
          <a:p>
            <a:pPr algn="ctr"/>
            <a:r>
              <a:rPr lang="en-US" b="1" dirty="0">
                <a:solidFill>
                  <a:schemeClr val="bg1"/>
                </a:solidFill>
                <a:latin typeface="Calibri" panose="020F0502020204030204" pitchFamily="34" charset="0"/>
                <a:cs typeface="Calibri" panose="020F0502020204030204" pitchFamily="34" charset="0"/>
              </a:rPr>
              <a:t>2015</a:t>
            </a:r>
          </a:p>
          <a:p>
            <a:pPr algn="ctr"/>
            <a:r>
              <a:rPr lang="en-US" b="1" dirty="0">
                <a:solidFill>
                  <a:schemeClr val="bg1"/>
                </a:solidFill>
                <a:latin typeface="Calibri" panose="020F0502020204030204" pitchFamily="34" charset="0"/>
                <a:cs typeface="Calibri" panose="020F0502020204030204" pitchFamily="34" charset="0"/>
              </a:rPr>
              <a:t>After years of stagnation, AI begins rapid advances </a:t>
            </a:r>
            <a:endParaRPr lang="en-CA" b="1" dirty="0">
              <a:solidFill>
                <a:schemeClr val="bg1"/>
              </a:solidFill>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B15FF83E-604E-4B04-93AE-6FCD67503746}"/>
              </a:ext>
            </a:extLst>
          </p:cNvPr>
          <p:cNvSpPr txBox="1"/>
          <p:nvPr/>
        </p:nvSpPr>
        <p:spPr>
          <a:xfrm>
            <a:off x="9427146" y="1444127"/>
            <a:ext cx="1853430" cy="1200329"/>
          </a:xfrm>
          <a:prstGeom prst="rect">
            <a:avLst/>
          </a:prstGeom>
          <a:noFill/>
        </p:spPr>
        <p:txBody>
          <a:bodyPr wrap="square" rtlCol="0">
            <a:noAutofit/>
          </a:bodyPr>
          <a:lstStyle/>
          <a:p>
            <a:pPr algn="ctr"/>
            <a:r>
              <a:rPr lang="en-US" b="1" dirty="0">
                <a:solidFill>
                  <a:schemeClr val="bg1"/>
                </a:solidFill>
                <a:latin typeface="Calibri" panose="020F0502020204030204" pitchFamily="34" charset="0"/>
                <a:cs typeface="Calibri" panose="020F0502020204030204" pitchFamily="34" charset="0"/>
              </a:rPr>
              <a:t>2020</a:t>
            </a:r>
          </a:p>
          <a:p>
            <a:pPr algn="ctr"/>
            <a:r>
              <a:rPr lang="en-US" b="1" dirty="0">
                <a:solidFill>
                  <a:schemeClr val="bg1"/>
                </a:solidFill>
                <a:latin typeface="Calibri" panose="020F0502020204030204" pitchFamily="34" charset="0"/>
                <a:cs typeface="Calibri" panose="020F0502020204030204" pitchFamily="34" charset="0"/>
              </a:rPr>
              <a:t>Covid drives remote, real time communications</a:t>
            </a:r>
            <a:endParaRPr lang="en-CA" b="1" dirty="0">
              <a:solidFill>
                <a:schemeClr val="bg1"/>
              </a:solidFill>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0F8B3B75-5A08-7D52-25F7-403917AE2787}"/>
              </a:ext>
            </a:extLst>
          </p:cNvPr>
          <p:cNvSpPr txBox="1"/>
          <p:nvPr/>
        </p:nvSpPr>
        <p:spPr>
          <a:xfrm>
            <a:off x="8620086" y="3720219"/>
            <a:ext cx="1728189" cy="1200329"/>
          </a:xfrm>
          <a:prstGeom prst="rect">
            <a:avLst/>
          </a:prstGeom>
          <a:noFill/>
        </p:spPr>
        <p:txBody>
          <a:bodyPr wrap="square" rtlCol="0">
            <a:noAutofit/>
          </a:bodyPr>
          <a:lstStyle/>
          <a:p>
            <a:pPr algn="ctr"/>
            <a:r>
              <a:rPr lang="en-US" b="1" dirty="0">
                <a:solidFill>
                  <a:schemeClr val="bg1"/>
                </a:solidFill>
                <a:latin typeface="Calibri" panose="020F0502020204030204" pitchFamily="34" charset="0"/>
                <a:cs typeface="Calibri" panose="020F0502020204030204" pitchFamily="34" charset="0"/>
              </a:rPr>
              <a:t>2017</a:t>
            </a:r>
          </a:p>
          <a:p>
            <a:pPr algn="ctr"/>
            <a:r>
              <a:rPr lang="en-US" b="1" dirty="0" err="1">
                <a:solidFill>
                  <a:schemeClr val="bg1"/>
                </a:solidFill>
                <a:latin typeface="Calibri" panose="020F0502020204030204" pitchFamily="34" charset="0"/>
                <a:cs typeface="Calibri" panose="020F0502020204030204" pitchFamily="34" charset="0"/>
              </a:rPr>
              <a:t>CryptoCurrency</a:t>
            </a:r>
            <a:r>
              <a:rPr lang="en-US" b="1" dirty="0">
                <a:solidFill>
                  <a:schemeClr val="bg1"/>
                </a:solidFill>
                <a:latin typeface="Calibri" panose="020F0502020204030204" pitchFamily="34" charset="0"/>
                <a:cs typeface="Calibri" panose="020F0502020204030204" pitchFamily="34" charset="0"/>
              </a:rPr>
              <a:t> takes off</a:t>
            </a:r>
            <a:endParaRPr lang="en-CA" b="1" dirty="0">
              <a:solidFill>
                <a:schemeClr val="bg1"/>
              </a:solidFill>
              <a:latin typeface="Calibri" panose="020F0502020204030204" pitchFamily="34" charset="0"/>
              <a:cs typeface="Calibri" panose="020F0502020204030204" pitchFamily="34" charset="0"/>
            </a:endParaRPr>
          </a:p>
        </p:txBody>
      </p:sp>
      <p:cxnSp>
        <p:nvCxnSpPr>
          <p:cNvPr id="29" name="Straight Connector 28">
            <a:extLst>
              <a:ext uri="{FF2B5EF4-FFF2-40B4-BE49-F238E27FC236}">
                <a16:creationId xmlns:a16="http://schemas.microsoft.com/office/drawing/2014/main" id="{447BDD2E-7F9D-6028-2C93-71620CAA6201}"/>
              </a:ext>
            </a:extLst>
          </p:cNvPr>
          <p:cNvCxnSpPr>
            <a:cxnSpLocks/>
          </p:cNvCxnSpPr>
          <p:nvPr/>
        </p:nvCxnSpPr>
        <p:spPr>
          <a:xfrm>
            <a:off x="10348275" y="2727427"/>
            <a:ext cx="0" cy="510336"/>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2DA85E6-D4F6-6B2E-3D9C-A7DFFEB01844}"/>
              </a:ext>
            </a:extLst>
          </p:cNvPr>
          <p:cNvSpPr txBox="1"/>
          <p:nvPr/>
        </p:nvSpPr>
        <p:spPr>
          <a:xfrm>
            <a:off x="10244441" y="4344018"/>
            <a:ext cx="1853430" cy="1200329"/>
          </a:xfrm>
          <a:prstGeom prst="rect">
            <a:avLst/>
          </a:prstGeom>
          <a:noFill/>
        </p:spPr>
        <p:txBody>
          <a:bodyPr wrap="square" rtlCol="0">
            <a:noAutofit/>
          </a:bodyPr>
          <a:lstStyle/>
          <a:p>
            <a:pPr algn="ctr"/>
            <a:r>
              <a:rPr lang="en-US" b="1" dirty="0">
                <a:solidFill>
                  <a:schemeClr val="bg1"/>
                </a:solidFill>
                <a:latin typeface="Calibri" panose="020F0502020204030204" pitchFamily="34" charset="0"/>
                <a:cs typeface="Calibri" panose="020F0502020204030204" pitchFamily="34" charset="0"/>
              </a:rPr>
              <a:t>Today:</a:t>
            </a:r>
          </a:p>
          <a:p>
            <a:pPr algn="ctr"/>
            <a:r>
              <a:rPr lang="en-US" b="1" dirty="0">
                <a:solidFill>
                  <a:schemeClr val="bg1"/>
                </a:solidFill>
                <a:latin typeface="Calibri" panose="020F0502020204030204" pitchFamily="34" charset="0"/>
                <a:cs typeface="Calibri" panose="020F0502020204030204" pitchFamily="34" charset="0"/>
              </a:rPr>
              <a:t>31 billion nodes on the internet!</a:t>
            </a:r>
            <a:endParaRPr lang="en-CA" b="1" dirty="0">
              <a:solidFill>
                <a:schemeClr val="bg1"/>
              </a:solidFill>
              <a:latin typeface="Calibri" panose="020F0502020204030204" pitchFamily="34" charset="0"/>
              <a:cs typeface="Calibri" panose="020F0502020204030204" pitchFamily="34" charset="0"/>
            </a:endParaRPr>
          </a:p>
        </p:txBody>
      </p:sp>
      <p:cxnSp>
        <p:nvCxnSpPr>
          <p:cNvPr id="31" name="Straight Connector 30">
            <a:extLst>
              <a:ext uri="{FF2B5EF4-FFF2-40B4-BE49-F238E27FC236}">
                <a16:creationId xmlns:a16="http://schemas.microsoft.com/office/drawing/2014/main" id="{0E4CACCA-E894-45D5-2985-31FB66A0AFD4}"/>
              </a:ext>
            </a:extLst>
          </p:cNvPr>
          <p:cNvCxnSpPr>
            <a:cxnSpLocks/>
          </p:cNvCxnSpPr>
          <p:nvPr/>
        </p:nvCxnSpPr>
        <p:spPr>
          <a:xfrm>
            <a:off x="9537458" y="3186248"/>
            <a:ext cx="0" cy="510336"/>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FCEB2E6-9E0B-ABAA-DB73-F00ED2212D7C}"/>
              </a:ext>
            </a:extLst>
          </p:cNvPr>
          <p:cNvCxnSpPr>
            <a:cxnSpLocks/>
          </p:cNvCxnSpPr>
          <p:nvPr/>
        </p:nvCxnSpPr>
        <p:spPr>
          <a:xfrm>
            <a:off x="11032225" y="3239678"/>
            <a:ext cx="0" cy="100551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0E5084C-6350-8373-CDBE-481D657F3800}"/>
              </a:ext>
            </a:extLst>
          </p:cNvPr>
          <p:cNvCxnSpPr>
            <a:cxnSpLocks/>
          </p:cNvCxnSpPr>
          <p:nvPr/>
        </p:nvCxnSpPr>
        <p:spPr>
          <a:xfrm>
            <a:off x="619416" y="3140968"/>
            <a:ext cx="0" cy="510336"/>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02E5364-BE7A-FA48-7B14-38DE7E4982DA}"/>
              </a:ext>
            </a:extLst>
          </p:cNvPr>
          <p:cNvSpPr txBox="1"/>
          <p:nvPr/>
        </p:nvSpPr>
        <p:spPr>
          <a:xfrm>
            <a:off x="7158018" y="6329353"/>
            <a:ext cx="5655926" cy="369332"/>
          </a:xfrm>
          <a:prstGeom prst="rect">
            <a:avLst/>
          </a:prstGeom>
          <a:noFill/>
        </p:spPr>
        <p:txBody>
          <a:bodyPr wrap="square">
            <a:spAutoFit/>
          </a:bodyPr>
          <a:lstStyle/>
          <a:p>
            <a:r>
              <a:rPr lang="en-US" dirty="0">
                <a:hlinkClick r:id="rId3"/>
              </a:rPr>
              <a:t>This is an interesting video:  The Web Is Not The Net</a:t>
            </a:r>
            <a:endParaRPr lang="en-CA" dirty="0"/>
          </a:p>
        </p:txBody>
      </p:sp>
    </p:spTree>
    <p:extLst>
      <p:ext uri="{BB962C8B-B14F-4D97-AF65-F5344CB8AC3E}">
        <p14:creationId xmlns:p14="http://schemas.microsoft.com/office/powerpoint/2010/main" val="14053799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A3F6A-A89E-9FE5-5FF4-3C196924938B}"/>
              </a:ext>
            </a:extLst>
          </p:cNvPr>
          <p:cNvSpPr>
            <a:spLocks noGrp="1"/>
          </p:cNvSpPr>
          <p:nvPr>
            <p:ph type="title"/>
          </p:nvPr>
        </p:nvSpPr>
        <p:spPr/>
        <p:txBody>
          <a:bodyPr/>
          <a:lstStyle/>
          <a:p>
            <a:r>
              <a:rPr lang="en-US" dirty="0"/>
              <a:t>What formats of information flow across the internet?</a:t>
            </a:r>
            <a:endParaRPr lang="en-CA" dirty="0"/>
          </a:p>
        </p:txBody>
      </p:sp>
      <p:sp>
        <p:nvSpPr>
          <p:cNvPr id="3" name="Content Placeholder 2">
            <a:extLst>
              <a:ext uri="{FF2B5EF4-FFF2-40B4-BE49-F238E27FC236}">
                <a16:creationId xmlns:a16="http://schemas.microsoft.com/office/drawing/2014/main" id="{B3956178-2D77-CF9B-366C-07F3FF8C0958}"/>
              </a:ext>
            </a:extLst>
          </p:cNvPr>
          <p:cNvSpPr>
            <a:spLocks noGrp="1"/>
          </p:cNvSpPr>
          <p:nvPr>
            <p:ph idx="1"/>
          </p:nvPr>
        </p:nvSpPr>
        <p:spPr/>
        <p:txBody>
          <a:bodyPr/>
          <a:lstStyle/>
          <a:p>
            <a:r>
              <a:rPr lang="en-US" dirty="0"/>
              <a:t>Text, XML, JSON </a:t>
            </a:r>
            <a:r>
              <a:rPr lang="en-US" dirty="0" err="1"/>
              <a:t>etc</a:t>
            </a:r>
            <a:endParaRPr lang="en-US" dirty="0"/>
          </a:p>
          <a:p>
            <a:r>
              <a:rPr lang="en-US" dirty="0"/>
              <a:t>HTML</a:t>
            </a:r>
          </a:p>
          <a:p>
            <a:r>
              <a:rPr lang="en-US" dirty="0"/>
              <a:t>Images</a:t>
            </a:r>
          </a:p>
          <a:p>
            <a:r>
              <a:rPr lang="en-US" dirty="0"/>
              <a:t>Video</a:t>
            </a:r>
          </a:p>
          <a:p>
            <a:r>
              <a:rPr lang="en-US" dirty="0"/>
              <a:t>Audio</a:t>
            </a:r>
          </a:p>
          <a:p>
            <a:r>
              <a:rPr lang="en-US" dirty="0"/>
              <a:t>VR</a:t>
            </a:r>
          </a:p>
          <a:p>
            <a:r>
              <a:rPr lang="en-US" dirty="0"/>
              <a:t>???</a:t>
            </a:r>
          </a:p>
          <a:p>
            <a:endParaRPr lang="en-US" dirty="0"/>
          </a:p>
          <a:p>
            <a:endParaRPr lang="en-CA" dirty="0"/>
          </a:p>
        </p:txBody>
      </p:sp>
      <p:sp>
        <p:nvSpPr>
          <p:cNvPr id="4" name="TextBox 3">
            <a:extLst>
              <a:ext uri="{FF2B5EF4-FFF2-40B4-BE49-F238E27FC236}">
                <a16:creationId xmlns:a16="http://schemas.microsoft.com/office/drawing/2014/main" id="{12C5F15D-B40D-2128-D027-A65F6BED290D}"/>
              </a:ext>
            </a:extLst>
          </p:cNvPr>
          <p:cNvSpPr txBox="1"/>
          <p:nvPr/>
        </p:nvSpPr>
        <p:spPr>
          <a:xfrm>
            <a:off x="1415480" y="1772816"/>
            <a:ext cx="183277" cy="369332"/>
          </a:xfrm>
          <a:prstGeom prst="rect">
            <a:avLst/>
          </a:prstGeom>
          <a:noFill/>
        </p:spPr>
        <p:txBody>
          <a:bodyPr wrap="none" rIns="90000" rtlCol="0">
            <a:spAutoFit/>
          </a:bodyPr>
          <a:lstStyle/>
          <a:p>
            <a:pPr algn="l"/>
            <a:endParaRPr lang="en-CA" b="1" dirty="0" err="1">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5281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anim calcmode="lin" valueType="num">
                                      <p:cBhvr>
                                        <p:cTn id="8" dur="2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2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250"/>
                                        <p:tgtEl>
                                          <p:spTgt spid="3">
                                            <p:txEl>
                                              <p:pRg st="1" end="1"/>
                                            </p:txEl>
                                          </p:spTgt>
                                        </p:tgtEl>
                                      </p:cBhvr>
                                    </p:animEffect>
                                    <p:anim calcmode="lin" valueType="num">
                                      <p:cBhvr>
                                        <p:cTn id="14" dur="2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25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250"/>
                                        <p:tgtEl>
                                          <p:spTgt spid="3">
                                            <p:txEl>
                                              <p:pRg st="2" end="2"/>
                                            </p:txEl>
                                          </p:spTgt>
                                        </p:tgtEl>
                                      </p:cBhvr>
                                    </p:animEffect>
                                    <p:anim calcmode="lin" valueType="num">
                                      <p:cBhvr>
                                        <p:cTn id="20" dur="25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25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75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250"/>
                                        <p:tgtEl>
                                          <p:spTgt spid="3">
                                            <p:txEl>
                                              <p:pRg st="3" end="3"/>
                                            </p:txEl>
                                          </p:spTgt>
                                        </p:tgtEl>
                                      </p:cBhvr>
                                    </p:animEffect>
                                    <p:anim calcmode="lin" valueType="num">
                                      <p:cBhvr>
                                        <p:cTn id="26" dur="25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25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250"/>
                                        <p:tgtEl>
                                          <p:spTgt spid="3">
                                            <p:txEl>
                                              <p:pRg st="4" end="4"/>
                                            </p:txEl>
                                          </p:spTgt>
                                        </p:tgtEl>
                                      </p:cBhvr>
                                    </p:animEffect>
                                    <p:anim calcmode="lin" valueType="num">
                                      <p:cBhvr>
                                        <p:cTn id="32" dur="25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25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1250"/>
                            </p:stCondLst>
                            <p:childTnLst>
                              <p:par>
                                <p:cTn id="35" presetID="42" presetClass="entr" presetSubtype="0"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250"/>
                                        <p:tgtEl>
                                          <p:spTgt spid="3">
                                            <p:txEl>
                                              <p:pRg st="5" end="5"/>
                                            </p:txEl>
                                          </p:spTgt>
                                        </p:tgtEl>
                                      </p:cBhvr>
                                    </p:animEffect>
                                    <p:anim calcmode="lin" valueType="num">
                                      <p:cBhvr>
                                        <p:cTn id="38" dur="25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25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1500"/>
                            </p:stCondLst>
                            <p:childTnLst>
                              <p:par>
                                <p:cTn id="41" presetID="42" presetClass="entr" presetSubtype="0" fill="hold" grpId="0"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250"/>
                                        <p:tgtEl>
                                          <p:spTgt spid="3">
                                            <p:txEl>
                                              <p:pRg st="6" end="6"/>
                                            </p:txEl>
                                          </p:spTgt>
                                        </p:tgtEl>
                                      </p:cBhvr>
                                    </p:animEffect>
                                    <p:anim calcmode="lin" valueType="num">
                                      <p:cBhvr>
                                        <p:cTn id="44" dur="25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25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FC02-F8CA-A32E-9CBD-6001B652D1BA}"/>
              </a:ext>
            </a:extLst>
          </p:cNvPr>
          <p:cNvSpPr>
            <a:spLocks noGrp="1"/>
          </p:cNvSpPr>
          <p:nvPr>
            <p:ph type="title"/>
          </p:nvPr>
        </p:nvSpPr>
        <p:spPr/>
        <p:txBody>
          <a:bodyPr/>
          <a:lstStyle/>
          <a:p>
            <a:r>
              <a:rPr lang="en-US" dirty="0"/>
              <a:t>Where is the internet Headed?</a:t>
            </a:r>
            <a:endParaRPr lang="en-CA" dirty="0"/>
          </a:p>
        </p:txBody>
      </p:sp>
      <p:sp>
        <p:nvSpPr>
          <p:cNvPr id="3" name="Content Placeholder 2">
            <a:extLst>
              <a:ext uri="{FF2B5EF4-FFF2-40B4-BE49-F238E27FC236}">
                <a16:creationId xmlns:a16="http://schemas.microsoft.com/office/drawing/2014/main" id="{CE8991AE-4572-B9F6-8C6F-E0C97E51EEEF}"/>
              </a:ext>
            </a:extLst>
          </p:cNvPr>
          <p:cNvSpPr>
            <a:spLocks noGrp="1"/>
          </p:cNvSpPr>
          <p:nvPr>
            <p:ph idx="1"/>
          </p:nvPr>
        </p:nvSpPr>
        <p:spPr/>
        <p:txBody>
          <a:bodyPr/>
          <a:lstStyle/>
          <a:p>
            <a:r>
              <a:rPr lang="en-US" dirty="0"/>
              <a:t>Internet of things (IoT)</a:t>
            </a:r>
          </a:p>
          <a:p>
            <a:pPr lvl="1"/>
            <a:r>
              <a:rPr lang="en-US" dirty="0"/>
              <a:t>Everything has an IP address!</a:t>
            </a:r>
          </a:p>
          <a:p>
            <a:r>
              <a:rPr lang="en-US" dirty="0"/>
              <a:t>AI</a:t>
            </a:r>
          </a:p>
          <a:p>
            <a:pPr lvl="1"/>
            <a:r>
              <a:rPr lang="en-US" dirty="0"/>
              <a:t>Already here but growing so fast!</a:t>
            </a:r>
          </a:p>
          <a:p>
            <a:r>
              <a:rPr lang="en-US" dirty="0"/>
              <a:t>Web 3.0 </a:t>
            </a:r>
          </a:p>
          <a:p>
            <a:pPr lvl="1"/>
            <a:r>
              <a:rPr lang="en-US" dirty="0"/>
              <a:t>Blockchain</a:t>
            </a:r>
          </a:p>
          <a:p>
            <a:pPr lvl="1"/>
            <a:r>
              <a:rPr lang="en-US" dirty="0"/>
              <a:t>More decentralized</a:t>
            </a:r>
          </a:p>
          <a:p>
            <a:pPr lvl="1"/>
            <a:r>
              <a:rPr lang="en-US" dirty="0"/>
              <a:t>Shift away from centralized platforms like Google</a:t>
            </a:r>
          </a:p>
          <a:p>
            <a:r>
              <a:rPr lang="en-US" dirty="0"/>
              <a:t>Who knows!!!!</a:t>
            </a:r>
            <a:endParaRPr lang="en-CA" dirty="0"/>
          </a:p>
        </p:txBody>
      </p:sp>
      <p:sp>
        <p:nvSpPr>
          <p:cNvPr id="5" name="TextBox 4">
            <a:extLst>
              <a:ext uri="{FF2B5EF4-FFF2-40B4-BE49-F238E27FC236}">
                <a16:creationId xmlns:a16="http://schemas.microsoft.com/office/drawing/2014/main" id="{C018C0B4-65E7-9655-9F17-4BE5E40B9B99}"/>
              </a:ext>
            </a:extLst>
          </p:cNvPr>
          <p:cNvSpPr txBox="1"/>
          <p:nvPr/>
        </p:nvSpPr>
        <p:spPr>
          <a:xfrm>
            <a:off x="5237426" y="3645024"/>
            <a:ext cx="183277" cy="369332"/>
          </a:xfrm>
          <a:prstGeom prst="rect">
            <a:avLst/>
          </a:prstGeom>
          <a:noFill/>
        </p:spPr>
        <p:txBody>
          <a:bodyPr wrap="none" rIns="90000" rtlCol="0">
            <a:normAutofit/>
          </a:bodyPr>
          <a:lstStyle/>
          <a:p>
            <a:pPr algn="ctr"/>
            <a:endParaRPr lang="en-CA"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30904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400" y="188640"/>
            <a:ext cx="10972800" cy="1143000"/>
          </a:xfrm>
        </p:spPr>
        <p:txBody>
          <a:bodyPr/>
          <a:lstStyle/>
          <a:p>
            <a:r>
              <a:rPr lang="en-CA" dirty="0">
                <a:effectLst>
                  <a:outerShdw blurRad="19685" dist="12700" dir="5400000" algn="tl" rotWithShape="0">
                    <a:schemeClr val="tx1">
                      <a:alpha val="60000"/>
                    </a:schemeClr>
                  </a:outerShdw>
                </a:effectLst>
              </a:rPr>
              <a:t>What I Expect From You</a:t>
            </a:r>
          </a:p>
        </p:txBody>
      </p:sp>
      <p:sp>
        <p:nvSpPr>
          <p:cNvPr id="3" name="Content Placeholder 2">
            <a:extLst>
              <a:ext uri="{FF2B5EF4-FFF2-40B4-BE49-F238E27FC236}">
                <a16:creationId xmlns:a16="http://schemas.microsoft.com/office/drawing/2014/main" id="{56CE7D83-374B-B7B9-9B5D-73867C47D902}"/>
              </a:ext>
            </a:extLst>
          </p:cNvPr>
          <p:cNvSpPr>
            <a:spLocks noGrp="1"/>
          </p:cNvSpPr>
          <p:nvPr>
            <p:ph idx="1"/>
          </p:nvPr>
        </p:nvSpPr>
        <p:spPr>
          <a:xfrm>
            <a:off x="1847528" y="1844824"/>
            <a:ext cx="10972800" cy="4525963"/>
          </a:xfrm>
        </p:spPr>
        <p:txBody>
          <a:bodyPr/>
          <a:lstStyle/>
          <a:p>
            <a:pPr marL="342900" indent="-342900">
              <a:spcBef>
                <a:spcPct val="20000"/>
              </a:spcBef>
              <a:buFont typeface="Arial" pitchFamily="34" charset="0"/>
              <a:buChar char="•"/>
              <a:defRPr/>
            </a:pPr>
            <a:r>
              <a:rPr lang="en-CA" sz="3200" b="1" i="1" dirty="0">
                <a:solidFill>
                  <a:srgbClr val="00FFFF"/>
                </a:solidFill>
                <a:effectLst>
                  <a:outerShdw blurRad="38100" dist="38100" dir="2700000" algn="tl">
                    <a:srgbClr val="000000">
                      <a:alpha val="43137"/>
                    </a:srgbClr>
                  </a:outerShdw>
                </a:effectLst>
                <a:latin typeface="Times New Roman" pitchFamily="18" charset="0"/>
                <a:cs typeface="Times New Roman" pitchFamily="18" charset="0"/>
              </a:rPr>
              <a:t>How do you think you can excel at this course?</a:t>
            </a:r>
          </a:p>
          <a:p>
            <a:pPr marL="342900" indent="-342900">
              <a:spcBef>
                <a:spcPct val="20000"/>
              </a:spcBef>
              <a:buFont typeface="Arial" pitchFamily="34" charset="0"/>
              <a:buChar char="•"/>
              <a:defRPr/>
            </a:pPr>
            <a:endParaRPr lang="en-CA" sz="3200" b="1" i="1" dirty="0">
              <a:solidFill>
                <a:srgbClr val="00FFFF"/>
              </a:solidFill>
              <a:effectLst>
                <a:outerShdw blurRad="38100" dist="38100" dir="2700000" algn="tl">
                  <a:srgbClr val="000000">
                    <a:alpha val="43137"/>
                  </a:srgbClr>
                </a:outerShdw>
              </a:effectLst>
              <a:latin typeface="Times New Roman" pitchFamily="18" charset="0"/>
              <a:cs typeface="Times New Roman" pitchFamily="18" charset="0"/>
            </a:endParaRPr>
          </a:p>
          <a:p>
            <a:pPr marL="342900" indent="-342900">
              <a:spcBef>
                <a:spcPct val="20000"/>
              </a:spcBef>
              <a:buFont typeface="Arial" pitchFamily="34" charset="0"/>
              <a:buChar char="•"/>
              <a:defRPr/>
            </a:pPr>
            <a:r>
              <a:rPr lang="en-US" sz="3200" b="1" i="1" dirty="0">
                <a:solidFill>
                  <a:srgbClr val="00FFFF"/>
                </a:solidFill>
                <a:effectLst>
                  <a:outerShdw blurRad="38100" dist="38100" dir="2700000" algn="tl">
                    <a:srgbClr val="000000">
                      <a:alpha val="43137"/>
                    </a:srgbClr>
                  </a:outerShdw>
                </a:effectLst>
                <a:latin typeface="Times New Roman" pitchFamily="18" charset="0"/>
                <a:cs typeface="Times New Roman" pitchFamily="18" charset="0"/>
              </a:rPr>
              <a:t>How do you think you can fail this course?</a:t>
            </a:r>
            <a:endParaRPr lang="en-CA" sz="3200" b="1" i="1" dirty="0">
              <a:solidFill>
                <a:srgbClr val="00FFFF"/>
              </a:solidFill>
              <a:effectLst>
                <a:outerShdw blurRad="38100" dist="38100" dir="2700000" algn="tl">
                  <a:srgbClr val="000000">
                    <a:alpha val="43137"/>
                  </a:srgbClr>
                </a:outerShdw>
              </a:effectLst>
              <a:latin typeface="Times New Roman" pitchFamily="18" charset="0"/>
              <a:cs typeface="Times New Roman" pitchFamily="18" charset="0"/>
            </a:endParaRPr>
          </a:p>
          <a:p>
            <a:endParaRPr lang="en-CA" dirty="0"/>
          </a:p>
        </p:txBody>
      </p:sp>
    </p:spTree>
    <p:extLst>
      <p:ext uri="{BB962C8B-B14F-4D97-AF65-F5344CB8AC3E}">
        <p14:creationId xmlns:p14="http://schemas.microsoft.com/office/powerpoint/2010/main" val="13969845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3F1C3-F648-2A33-9E0F-C9839778F7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93B35A-813D-C629-D59B-1F8AE353BEBF}"/>
              </a:ext>
            </a:extLst>
          </p:cNvPr>
          <p:cNvSpPr>
            <a:spLocks noGrp="1"/>
          </p:cNvSpPr>
          <p:nvPr>
            <p:ph type="title"/>
          </p:nvPr>
        </p:nvSpPr>
        <p:spPr>
          <a:xfrm>
            <a:off x="1217079" y="115566"/>
            <a:ext cx="9021688" cy="1143000"/>
          </a:xfrm>
        </p:spPr>
        <p:txBody>
          <a:bodyPr/>
          <a:lstStyle/>
          <a:p>
            <a:r>
              <a:rPr lang="en-CA" dirty="0"/>
              <a:t>So, what is this course all about?</a:t>
            </a:r>
            <a:endParaRPr lang="en-US" dirty="0"/>
          </a:p>
        </p:txBody>
      </p:sp>
      <p:sp>
        <p:nvSpPr>
          <p:cNvPr id="3" name="TextBox 2">
            <a:extLst>
              <a:ext uri="{FF2B5EF4-FFF2-40B4-BE49-F238E27FC236}">
                <a16:creationId xmlns:a16="http://schemas.microsoft.com/office/drawing/2014/main" id="{B3FC3DE9-E18D-4815-FB4B-666929E5E6FC}"/>
              </a:ext>
            </a:extLst>
          </p:cNvPr>
          <p:cNvSpPr txBox="1"/>
          <p:nvPr/>
        </p:nvSpPr>
        <p:spPr>
          <a:xfrm>
            <a:off x="7320139" y="2132856"/>
            <a:ext cx="646331" cy="369332"/>
          </a:xfrm>
          <a:prstGeom prst="rect">
            <a:avLst/>
          </a:prstGeom>
          <a:noFill/>
        </p:spPr>
        <p:txBody>
          <a:bodyPr wrap="none" rtlCol="0">
            <a:spAutoFit/>
          </a:bodyPr>
          <a:lstStyle/>
          <a:p>
            <a:r>
              <a:rPr lang="en-CA" b="1" dirty="0">
                <a:solidFill>
                  <a:schemeClr val="bg1">
                    <a:lumMod val="50000"/>
                  </a:schemeClr>
                </a:solidFill>
                <a:effectLst>
                  <a:outerShdw blurRad="38100" dist="38100" dir="2700000" algn="tl">
                    <a:srgbClr val="000000">
                      <a:alpha val="43137"/>
                    </a:srgbClr>
                  </a:outerShdw>
                </a:effectLst>
              </a:rPr>
              <a:t>PHP</a:t>
            </a:r>
            <a:endParaRPr lang="en-US" b="1" dirty="0">
              <a:solidFill>
                <a:schemeClr val="bg1">
                  <a:lumMod val="50000"/>
                </a:schemeClr>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1A9C7DDD-C55D-F1D5-0E3B-ADA2DB7B97B5}"/>
              </a:ext>
            </a:extLst>
          </p:cNvPr>
          <p:cNvSpPr txBox="1"/>
          <p:nvPr/>
        </p:nvSpPr>
        <p:spPr>
          <a:xfrm>
            <a:off x="8544275" y="1755535"/>
            <a:ext cx="716863" cy="369332"/>
          </a:xfrm>
          <a:prstGeom prst="rect">
            <a:avLst/>
          </a:prstGeom>
          <a:noFill/>
        </p:spPr>
        <p:txBody>
          <a:bodyPr wrap="none" rtlCol="0">
            <a:spAutoFit/>
          </a:bodyPr>
          <a:lstStyle/>
          <a:p>
            <a:r>
              <a:rPr lang="en-CA" b="1" dirty="0">
                <a:solidFill>
                  <a:schemeClr val="bg1">
                    <a:lumMod val="50000"/>
                  </a:schemeClr>
                </a:solidFill>
                <a:effectLst>
                  <a:outerShdw blurRad="38100" dist="38100" dir="2700000" algn="tl">
                    <a:srgbClr val="000000">
                      <a:alpha val="43137"/>
                    </a:srgbClr>
                  </a:outerShdw>
                </a:effectLst>
              </a:rPr>
              <a:t>.NET</a:t>
            </a:r>
            <a:endParaRPr lang="en-US" b="1" dirty="0">
              <a:solidFill>
                <a:schemeClr val="bg1">
                  <a:lumMod val="50000"/>
                </a:schemeClr>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16D0CE22-326E-E02F-6A11-9BA329EB52A4}"/>
              </a:ext>
            </a:extLst>
          </p:cNvPr>
          <p:cNvSpPr txBox="1"/>
          <p:nvPr/>
        </p:nvSpPr>
        <p:spPr>
          <a:xfrm>
            <a:off x="8351067" y="2564904"/>
            <a:ext cx="684803" cy="369332"/>
          </a:xfrm>
          <a:prstGeom prst="rect">
            <a:avLst/>
          </a:prstGeom>
          <a:noFill/>
        </p:spPr>
        <p:txBody>
          <a:bodyPr wrap="none" rtlCol="0">
            <a:spAutoFit/>
          </a:bodyPr>
          <a:lstStyle/>
          <a:p>
            <a:r>
              <a:rPr lang="en-CA" b="1" dirty="0">
                <a:solidFill>
                  <a:schemeClr val="bg1">
                    <a:lumMod val="50000"/>
                  </a:schemeClr>
                </a:solidFill>
                <a:effectLst>
                  <a:outerShdw blurRad="38100" dist="38100" dir="2700000" algn="tl">
                    <a:srgbClr val="000000">
                      <a:alpha val="43137"/>
                    </a:srgbClr>
                  </a:outerShdw>
                </a:effectLst>
              </a:rPr>
              <a:t>Rails</a:t>
            </a:r>
            <a:endParaRPr lang="en-US" b="1" dirty="0">
              <a:solidFill>
                <a:schemeClr val="bg1">
                  <a:lumMod val="50000"/>
                </a:schemeClr>
              </a:solidFill>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9DE1CEBA-DC4A-3B1D-8F7A-ADC74FEC2D16}"/>
              </a:ext>
            </a:extLst>
          </p:cNvPr>
          <p:cNvSpPr txBox="1"/>
          <p:nvPr/>
        </p:nvSpPr>
        <p:spPr>
          <a:xfrm>
            <a:off x="7706180" y="3429000"/>
            <a:ext cx="1172116" cy="369332"/>
          </a:xfrm>
          <a:prstGeom prst="rect">
            <a:avLst/>
          </a:prstGeom>
          <a:noFill/>
        </p:spPr>
        <p:txBody>
          <a:bodyPr wrap="none" rtlCol="0">
            <a:spAutoFit/>
          </a:bodyPr>
          <a:lstStyle/>
          <a:p>
            <a:r>
              <a:rPr lang="en-CA" b="1" dirty="0" err="1">
                <a:solidFill>
                  <a:schemeClr val="bg1">
                    <a:lumMod val="50000"/>
                  </a:schemeClr>
                </a:solidFill>
                <a:effectLst>
                  <a:outerShdw blurRad="38100" dist="38100" dir="2700000" algn="tl">
                    <a:srgbClr val="000000">
                      <a:alpha val="43137"/>
                    </a:srgbClr>
                  </a:outerShdw>
                </a:effectLst>
              </a:rPr>
              <a:t>javascript</a:t>
            </a:r>
            <a:endParaRPr lang="en-US" b="1" dirty="0">
              <a:solidFill>
                <a:schemeClr val="bg1">
                  <a:lumMod val="50000"/>
                </a:schemeClr>
              </a:solidFill>
              <a:effectLst>
                <a:outerShdw blurRad="38100" dist="38100" dir="2700000" algn="tl">
                  <a:srgbClr val="000000">
                    <a:alpha val="43137"/>
                  </a:srgbClr>
                </a:outerShdw>
              </a:effectLst>
            </a:endParaRPr>
          </a:p>
        </p:txBody>
      </p:sp>
      <p:sp>
        <p:nvSpPr>
          <p:cNvPr id="7" name="TextBox 6">
            <a:extLst>
              <a:ext uri="{FF2B5EF4-FFF2-40B4-BE49-F238E27FC236}">
                <a16:creationId xmlns:a16="http://schemas.microsoft.com/office/drawing/2014/main" id="{11D7B350-BD81-476A-1C44-31C69A0DD2CC}"/>
              </a:ext>
            </a:extLst>
          </p:cNvPr>
          <p:cNvSpPr txBox="1"/>
          <p:nvPr/>
        </p:nvSpPr>
        <p:spPr>
          <a:xfrm>
            <a:off x="8497703" y="4149080"/>
            <a:ext cx="774571" cy="369332"/>
          </a:xfrm>
          <a:prstGeom prst="rect">
            <a:avLst/>
          </a:prstGeom>
          <a:noFill/>
        </p:spPr>
        <p:txBody>
          <a:bodyPr wrap="none" rtlCol="0">
            <a:spAutoFit/>
          </a:bodyPr>
          <a:lstStyle/>
          <a:p>
            <a:r>
              <a:rPr lang="en-CA" b="1" dirty="0">
                <a:solidFill>
                  <a:schemeClr val="bg1">
                    <a:lumMod val="50000"/>
                  </a:schemeClr>
                </a:solidFill>
                <a:effectLst>
                  <a:outerShdw blurRad="38100" dist="38100" dir="2700000" algn="tl">
                    <a:srgbClr val="000000">
                      <a:alpha val="43137"/>
                    </a:srgbClr>
                  </a:outerShdw>
                </a:effectLst>
              </a:rPr>
              <a:t>JSON</a:t>
            </a:r>
            <a:endParaRPr lang="en-US" b="1" dirty="0">
              <a:solidFill>
                <a:schemeClr val="bg1">
                  <a:lumMod val="50000"/>
                </a:schemeClr>
              </a:solidFill>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62493303-B54E-0283-AE83-D92C8392E0A3}"/>
              </a:ext>
            </a:extLst>
          </p:cNvPr>
          <p:cNvSpPr txBox="1"/>
          <p:nvPr/>
        </p:nvSpPr>
        <p:spPr>
          <a:xfrm>
            <a:off x="7834470" y="4670812"/>
            <a:ext cx="800219" cy="369332"/>
          </a:xfrm>
          <a:prstGeom prst="rect">
            <a:avLst/>
          </a:prstGeom>
          <a:noFill/>
        </p:spPr>
        <p:txBody>
          <a:bodyPr wrap="none" rtlCol="0">
            <a:spAutoFit/>
          </a:bodyPr>
          <a:lstStyle/>
          <a:p>
            <a:r>
              <a:rPr lang="en-CA" b="1" dirty="0">
                <a:solidFill>
                  <a:schemeClr val="bg1">
                    <a:lumMod val="50000"/>
                  </a:schemeClr>
                </a:solidFill>
                <a:effectLst>
                  <a:outerShdw blurRad="38100" dist="38100" dir="2700000" algn="tl">
                    <a:srgbClr val="000000">
                      <a:alpha val="43137"/>
                    </a:srgbClr>
                  </a:outerShdw>
                </a:effectLst>
              </a:rPr>
              <a:t>AJAX</a:t>
            </a:r>
            <a:endParaRPr lang="en-US" b="1" dirty="0">
              <a:solidFill>
                <a:schemeClr val="bg1">
                  <a:lumMod val="50000"/>
                </a:schemeClr>
              </a:solidFill>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400EFF1F-E608-2946-2037-63E2E8C8297F}"/>
              </a:ext>
            </a:extLst>
          </p:cNvPr>
          <p:cNvSpPr txBox="1"/>
          <p:nvPr/>
        </p:nvSpPr>
        <p:spPr>
          <a:xfrm>
            <a:off x="6545565" y="3932148"/>
            <a:ext cx="466794" cy="369332"/>
          </a:xfrm>
          <a:prstGeom prst="rect">
            <a:avLst/>
          </a:prstGeom>
          <a:noFill/>
        </p:spPr>
        <p:txBody>
          <a:bodyPr wrap="none" rtlCol="0">
            <a:spAutoFit/>
          </a:bodyPr>
          <a:lstStyle/>
          <a:p>
            <a:r>
              <a:rPr lang="en-CA" b="1" dirty="0">
                <a:solidFill>
                  <a:schemeClr val="bg1">
                    <a:lumMod val="50000"/>
                  </a:schemeClr>
                </a:solidFill>
                <a:effectLst>
                  <a:outerShdw blurRad="38100" dist="38100" dir="2700000" algn="tl">
                    <a:srgbClr val="000000">
                      <a:alpha val="43137"/>
                    </a:srgbClr>
                  </a:outerShdw>
                </a:effectLst>
              </a:rPr>
              <a:t>C#</a:t>
            </a:r>
            <a:endParaRPr lang="en-US" b="1" dirty="0">
              <a:solidFill>
                <a:schemeClr val="bg1">
                  <a:lumMod val="50000"/>
                </a:schemeClr>
              </a:solidFill>
              <a:effectLst>
                <a:outerShdw blurRad="38100" dist="38100" dir="2700000" algn="tl">
                  <a:srgbClr val="000000">
                    <a:alpha val="43137"/>
                  </a:srgbClr>
                </a:outerShdw>
              </a:effectLst>
            </a:endParaRPr>
          </a:p>
        </p:txBody>
      </p:sp>
      <p:sp>
        <p:nvSpPr>
          <p:cNvPr id="10" name="TextBox 9">
            <a:extLst>
              <a:ext uri="{FF2B5EF4-FFF2-40B4-BE49-F238E27FC236}">
                <a16:creationId xmlns:a16="http://schemas.microsoft.com/office/drawing/2014/main" id="{69038712-B97D-D8CA-7BF2-73FD04081A9F}"/>
              </a:ext>
            </a:extLst>
          </p:cNvPr>
          <p:cNvSpPr txBox="1"/>
          <p:nvPr/>
        </p:nvSpPr>
        <p:spPr>
          <a:xfrm>
            <a:off x="8618539" y="5373216"/>
            <a:ext cx="915635" cy="369332"/>
          </a:xfrm>
          <a:prstGeom prst="rect">
            <a:avLst/>
          </a:prstGeom>
          <a:noFill/>
        </p:spPr>
        <p:txBody>
          <a:bodyPr wrap="none" rtlCol="0">
            <a:spAutoFit/>
          </a:bodyPr>
          <a:lstStyle/>
          <a:p>
            <a:r>
              <a:rPr lang="en-CA" b="1" dirty="0">
                <a:solidFill>
                  <a:schemeClr val="bg1">
                    <a:lumMod val="50000"/>
                  </a:schemeClr>
                </a:solidFill>
                <a:effectLst>
                  <a:outerShdw blurRad="38100" dist="38100" dir="2700000" algn="tl">
                    <a:srgbClr val="000000">
                      <a:alpha val="43137"/>
                    </a:srgbClr>
                  </a:outerShdw>
                </a:effectLst>
              </a:rPr>
              <a:t>Plugins</a:t>
            </a:r>
            <a:endParaRPr lang="en-US" b="1" dirty="0">
              <a:solidFill>
                <a:schemeClr val="bg1">
                  <a:lumMod val="50000"/>
                </a:schemeClr>
              </a:solidFill>
              <a:effectLst>
                <a:outerShdw blurRad="38100" dist="38100" dir="2700000" algn="tl">
                  <a:srgbClr val="000000">
                    <a:alpha val="43137"/>
                  </a:srgbClr>
                </a:outerShdw>
              </a:effectLst>
            </a:endParaRPr>
          </a:p>
        </p:txBody>
      </p:sp>
      <p:sp>
        <p:nvSpPr>
          <p:cNvPr id="11" name="TextBox 10">
            <a:extLst>
              <a:ext uri="{FF2B5EF4-FFF2-40B4-BE49-F238E27FC236}">
                <a16:creationId xmlns:a16="http://schemas.microsoft.com/office/drawing/2014/main" id="{BD2D5F82-4E3F-EC44-B140-BCB47E615AA8}"/>
              </a:ext>
            </a:extLst>
          </p:cNvPr>
          <p:cNvSpPr txBox="1"/>
          <p:nvPr/>
        </p:nvSpPr>
        <p:spPr>
          <a:xfrm>
            <a:off x="9242653" y="3423769"/>
            <a:ext cx="646331" cy="369332"/>
          </a:xfrm>
          <a:prstGeom prst="rect">
            <a:avLst/>
          </a:prstGeom>
          <a:noFill/>
        </p:spPr>
        <p:txBody>
          <a:bodyPr wrap="none" rtlCol="0">
            <a:spAutoFit/>
          </a:bodyPr>
          <a:lstStyle/>
          <a:p>
            <a:r>
              <a:rPr lang="en-CA" b="1" dirty="0">
                <a:solidFill>
                  <a:schemeClr val="bg1">
                    <a:lumMod val="50000"/>
                  </a:schemeClr>
                </a:solidFill>
                <a:effectLst>
                  <a:outerShdw blurRad="38100" dist="38100" dir="2700000" algn="tl">
                    <a:srgbClr val="000000">
                      <a:alpha val="43137"/>
                    </a:srgbClr>
                  </a:outerShdw>
                </a:effectLst>
              </a:rPr>
              <a:t>Java</a:t>
            </a:r>
            <a:endParaRPr lang="en-US" b="1" dirty="0">
              <a:solidFill>
                <a:schemeClr val="bg1">
                  <a:lumMod val="50000"/>
                </a:schemeClr>
              </a:solidFill>
              <a:effectLst>
                <a:outerShdw blurRad="38100" dist="38100" dir="2700000" algn="tl">
                  <a:srgbClr val="000000">
                    <a:alpha val="43137"/>
                  </a:srgbClr>
                </a:outerShdw>
              </a:effectLst>
            </a:endParaRPr>
          </a:p>
        </p:txBody>
      </p:sp>
      <p:sp>
        <p:nvSpPr>
          <p:cNvPr id="12" name="TextBox 11">
            <a:extLst>
              <a:ext uri="{FF2B5EF4-FFF2-40B4-BE49-F238E27FC236}">
                <a16:creationId xmlns:a16="http://schemas.microsoft.com/office/drawing/2014/main" id="{47FBD6CA-3446-8D9D-7816-2E0027065F34}"/>
              </a:ext>
            </a:extLst>
          </p:cNvPr>
          <p:cNvSpPr txBox="1"/>
          <p:nvPr/>
        </p:nvSpPr>
        <p:spPr>
          <a:xfrm>
            <a:off x="6812989" y="6277962"/>
            <a:ext cx="614271" cy="369332"/>
          </a:xfrm>
          <a:prstGeom prst="rect">
            <a:avLst/>
          </a:prstGeom>
          <a:noFill/>
        </p:spPr>
        <p:txBody>
          <a:bodyPr wrap="none" rtlCol="0">
            <a:spAutoFit/>
          </a:bodyPr>
          <a:lstStyle/>
          <a:p>
            <a:r>
              <a:rPr lang="en-CA" b="1" dirty="0">
                <a:solidFill>
                  <a:schemeClr val="bg1">
                    <a:lumMod val="50000"/>
                  </a:schemeClr>
                </a:solidFill>
                <a:effectLst>
                  <a:outerShdw blurRad="38100" dist="38100" dir="2700000" algn="tl">
                    <a:srgbClr val="000000">
                      <a:alpha val="43137"/>
                    </a:srgbClr>
                  </a:outerShdw>
                </a:effectLst>
              </a:rPr>
              <a:t>C++</a:t>
            </a:r>
            <a:endParaRPr lang="en-US" b="1" dirty="0">
              <a:solidFill>
                <a:schemeClr val="bg1">
                  <a:lumMod val="50000"/>
                </a:schemeClr>
              </a:solidFill>
              <a:effectLst>
                <a:outerShdw blurRad="38100" dist="38100" dir="2700000" algn="tl">
                  <a:srgbClr val="000000">
                    <a:alpha val="43137"/>
                  </a:srgbClr>
                </a:outerShdw>
              </a:effectLst>
            </a:endParaRPr>
          </a:p>
        </p:txBody>
      </p:sp>
      <p:sp>
        <p:nvSpPr>
          <p:cNvPr id="13" name="TextBox 12">
            <a:extLst>
              <a:ext uri="{FF2B5EF4-FFF2-40B4-BE49-F238E27FC236}">
                <a16:creationId xmlns:a16="http://schemas.microsoft.com/office/drawing/2014/main" id="{C3D54F3A-E311-26E0-726A-83B697DF10F8}"/>
              </a:ext>
            </a:extLst>
          </p:cNvPr>
          <p:cNvSpPr txBox="1"/>
          <p:nvPr/>
        </p:nvSpPr>
        <p:spPr>
          <a:xfrm>
            <a:off x="9179013" y="2564904"/>
            <a:ext cx="723275" cy="369332"/>
          </a:xfrm>
          <a:prstGeom prst="rect">
            <a:avLst/>
          </a:prstGeom>
          <a:noFill/>
        </p:spPr>
        <p:txBody>
          <a:bodyPr wrap="none" rtlCol="0">
            <a:spAutoFit/>
          </a:bodyPr>
          <a:lstStyle/>
          <a:p>
            <a:r>
              <a:rPr lang="en-CA" b="1" dirty="0">
                <a:solidFill>
                  <a:schemeClr val="bg1">
                    <a:lumMod val="50000"/>
                  </a:schemeClr>
                </a:solidFill>
                <a:effectLst>
                  <a:outerShdw blurRad="38100" dist="38100" dir="2700000" algn="tl">
                    <a:srgbClr val="000000">
                      <a:alpha val="43137"/>
                    </a:srgbClr>
                  </a:outerShdw>
                </a:effectLst>
              </a:rPr>
              <a:t>Flash</a:t>
            </a:r>
            <a:endParaRPr lang="en-US" b="1" dirty="0">
              <a:solidFill>
                <a:schemeClr val="bg1">
                  <a:lumMod val="50000"/>
                </a:schemeClr>
              </a:solidFill>
              <a:effectLst>
                <a:outerShdw blurRad="38100" dist="38100" dir="2700000" algn="tl">
                  <a:srgbClr val="000000">
                    <a:alpha val="43137"/>
                  </a:srgbClr>
                </a:outerShdw>
              </a:effectLst>
            </a:endParaRPr>
          </a:p>
        </p:txBody>
      </p:sp>
      <p:sp>
        <p:nvSpPr>
          <p:cNvPr id="14" name="TextBox 13">
            <a:extLst>
              <a:ext uri="{FF2B5EF4-FFF2-40B4-BE49-F238E27FC236}">
                <a16:creationId xmlns:a16="http://schemas.microsoft.com/office/drawing/2014/main" id="{3AAC4B7E-B4B9-14AE-C9D9-8D9658F29D54}"/>
              </a:ext>
            </a:extLst>
          </p:cNvPr>
          <p:cNvSpPr txBox="1"/>
          <p:nvPr/>
        </p:nvSpPr>
        <p:spPr>
          <a:xfrm>
            <a:off x="9294919" y="4839800"/>
            <a:ext cx="1213281" cy="369332"/>
          </a:xfrm>
          <a:prstGeom prst="rect">
            <a:avLst/>
          </a:prstGeom>
          <a:noFill/>
        </p:spPr>
        <p:txBody>
          <a:bodyPr wrap="none" rtlCol="0">
            <a:spAutoFit/>
          </a:bodyPr>
          <a:lstStyle/>
          <a:p>
            <a:r>
              <a:rPr lang="en-CA" b="1" dirty="0" err="1">
                <a:solidFill>
                  <a:schemeClr val="bg1">
                    <a:lumMod val="50000"/>
                  </a:schemeClr>
                </a:solidFill>
                <a:effectLst>
                  <a:outerShdw blurRad="38100" dist="38100" dir="2700000" algn="tl">
                    <a:srgbClr val="000000">
                      <a:alpha val="43137"/>
                    </a:srgbClr>
                  </a:outerShdw>
                </a:effectLst>
              </a:rPr>
              <a:t>SprintBoot</a:t>
            </a:r>
            <a:endParaRPr lang="en-US" b="1" dirty="0">
              <a:solidFill>
                <a:schemeClr val="bg1">
                  <a:lumMod val="50000"/>
                </a:schemeClr>
              </a:solidFill>
              <a:effectLst>
                <a:outerShdw blurRad="38100" dist="38100" dir="2700000" algn="tl">
                  <a:srgbClr val="000000">
                    <a:alpha val="43137"/>
                  </a:srgbClr>
                </a:outerShdw>
              </a:effectLst>
            </a:endParaRPr>
          </a:p>
        </p:txBody>
      </p:sp>
      <p:sp>
        <p:nvSpPr>
          <p:cNvPr id="15" name="TextBox 14">
            <a:extLst>
              <a:ext uri="{FF2B5EF4-FFF2-40B4-BE49-F238E27FC236}">
                <a16:creationId xmlns:a16="http://schemas.microsoft.com/office/drawing/2014/main" id="{135020B7-73C3-C010-72EA-483E914FF3AB}"/>
              </a:ext>
            </a:extLst>
          </p:cNvPr>
          <p:cNvSpPr txBox="1"/>
          <p:nvPr/>
        </p:nvSpPr>
        <p:spPr>
          <a:xfrm>
            <a:off x="9598848" y="1763524"/>
            <a:ext cx="723275" cy="369332"/>
          </a:xfrm>
          <a:prstGeom prst="rect">
            <a:avLst/>
          </a:prstGeom>
          <a:noFill/>
        </p:spPr>
        <p:txBody>
          <a:bodyPr wrap="none" rtlCol="0">
            <a:spAutoFit/>
          </a:bodyPr>
          <a:lstStyle/>
          <a:p>
            <a:r>
              <a:rPr lang="en-CA" b="1" dirty="0">
                <a:solidFill>
                  <a:schemeClr val="bg1">
                    <a:lumMod val="50000"/>
                  </a:schemeClr>
                </a:solidFill>
                <a:effectLst>
                  <a:outerShdw blurRad="38100" dist="38100" dir="2700000" algn="tl">
                    <a:srgbClr val="000000">
                      <a:alpha val="43137"/>
                    </a:srgbClr>
                  </a:outerShdw>
                </a:effectLst>
              </a:rPr>
              <a:t>XML</a:t>
            </a:r>
            <a:endParaRPr lang="en-US" b="1" dirty="0">
              <a:solidFill>
                <a:schemeClr val="bg1">
                  <a:lumMod val="50000"/>
                </a:schemeClr>
              </a:solidFill>
              <a:effectLst>
                <a:outerShdw blurRad="38100" dist="38100" dir="2700000" algn="tl">
                  <a:srgbClr val="000000">
                    <a:alpha val="43137"/>
                  </a:srgbClr>
                </a:outerShdw>
              </a:effectLst>
            </a:endParaRPr>
          </a:p>
        </p:txBody>
      </p:sp>
      <p:sp>
        <p:nvSpPr>
          <p:cNvPr id="16" name="TextBox 15">
            <a:extLst>
              <a:ext uri="{FF2B5EF4-FFF2-40B4-BE49-F238E27FC236}">
                <a16:creationId xmlns:a16="http://schemas.microsoft.com/office/drawing/2014/main" id="{A4702761-DFFA-BB7F-F84B-AF0E50E1DF48}"/>
              </a:ext>
            </a:extLst>
          </p:cNvPr>
          <p:cNvSpPr txBox="1"/>
          <p:nvPr/>
        </p:nvSpPr>
        <p:spPr>
          <a:xfrm>
            <a:off x="9212794" y="3924474"/>
            <a:ext cx="1296189" cy="369332"/>
          </a:xfrm>
          <a:prstGeom prst="rect">
            <a:avLst/>
          </a:prstGeom>
          <a:noFill/>
        </p:spPr>
        <p:txBody>
          <a:bodyPr wrap="none" rtlCol="0">
            <a:spAutoFit/>
          </a:bodyPr>
          <a:lstStyle/>
          <a:p>
            <a:r>
              <a:rPr lang="en-CA" b="1" dirty="0" err="1">
                <a:solidFill>
                  <a:schemeClr val="bg1">
                    <a:lumMod val="50000"/>
                  </a:schemeClr>
                </a:solidFill>
                <a:effectLst>
                  <a:outerShdw blurRad="38100" dist="38100" dir="2700000" algn="tl">
                    <a:srgbClr val="000000">
                      <a:alpha val="43137"/>
                    </a:srgbClr>
                  </a:outerShdw>
                </a:effectLst>
              </a:rPr>
              <a:t>opensource</a:t>
            </a:r>
            <a:endParaRPr lang="en-US" b="1" dirty="0">
              <a:solidFill>
                <a:schemeClr val="bg1">
                  <a:lumMod val="50000"/>
                </a:schemeClr>
              </a:solidFill>
              <a:effectLst>
                <a:outerShdw blurRad="38100" dist="38100" dir="2700000" algn="tl">
                  <a:srgbClr val="000000">
                    <a:alpha val="43137"/>
                  </a:srgbClr>
                </a:outerShdw>
              </a:effectLst>
            </a:endParaRPr>
          </a:p>
        </p:txBody>
      </p:sp>
      <p:sp>
        <p:nvSpPr>
          <p:cNvPr id="17" name="TextBox 16">
            <a:extLst>
              <a:ext uri="{FF2B5EF4-FFF2-40B4-BE49-F238E27FC236}">
                <a16:creationId xmlns:a16="http://schemas.microsoft.com/office/drawing/2014/main" id="{3ABC42CB-E895-BC02-9236-0563CFE039C5}"/>
              </a:ext>
            </a:extLst>
          </p:cNvPr>
          <p:cNvSpPr txBox="1"/>
          <p:nvPr/>
        </p:nvSpPr>
        <p:spPr>
          <a:xfrm>
            <a:off x="7115398" y="5557882"/>
            <a:ext cx="877163" cy="369332"/>
          </a:xfrm>
          <a:prstGeom prst="rect">
            <a:avLst/>
          </a:prstGeom>
          <a:noFill/>
        </p:spPr>
        <p:txBody>
          <a:bodyPr wrap="none" rtlCol="0">
            <a:spAutoFit/>
          </a:bodyPr>
          <a:lstStyle/>
          <a:p>
            <a:r>
              <a:rPr lang="en-CA" b="1" dirty="0">
                <a:solidFill>
                  <a:schemeClr val="bg1">
                    <a:lumMod val="50000"/>
                  </a:schemeClr>
                </a:solidFill>
                <a:effectLst>
                  <a:outerShdw blurRad="38100" dist="38100" dir="2700000" algn="tl">
                    <a:srgbClr val="000000">
                      <a:alpha val="43137"/>
                    </a:srgbClr>
                  </a:outerShdw>
                </a:effectLst>
              </a:rPr>
              <a:t>python</a:t>
            </a:r>
            <a:endParaRPr lang="en-US" b="1" dirty="0">
              <a:solidFill>
                <a:schemeClr val="bg1">
                  <a:lumMod val="50000"/>
                </a:schemeClr>
              </a:solidFill>
              <a:effectLst>
                <a:outerShdw blurRad="38100" dist="38100" dir="2700000" algn="tl">
                  <a:srgbClr val="000000">
                    <a:alpha val="43137"/>
                  </a:srgbClr>
                </a:outerShdw>
              </a:effectLst>
            </a:endParaRPr>
          </a:p>
        </p:txBody>
      </p:sp>
      <p:sp>
        <p:nvSpPr>
          <p:cNvPr id="18" name="TextBox 17">
            <a:extLst>
              <a:ext uri="{FF2B5EF4-FFF2-40B4-BE49-F238E27FC236}">
                <a16:creationId xmlns:a16="http://schemas.microsoft.com/office/drawing/2014/main" id="{E27EEFB0-BBDC-3BD7-76EC-612C1394CB00}"/>
              </a:ext>
            </a:extLst>
          </p:cNvPr>
          <p:cNvSpPr txBox="1"/>
          <p:nvPr/>
        </p:nvSpPr>
        <p:spPr>
          <a:xfrm>
            <a:off x="6829020" y="2585586"/>
            <a:ext cx="1402948" cy="369332"/>
          </a:xfrm>
          <a:prstGeom prst="rect">
            <a:avLst/>
          </a:prstGeom>
          <a:noFill/>
        </p:spPr>
        <p:txBody>
          <a:bodyPr wrap="none" rtlCol="0">
            <a:spAutoFit/>
          </a:bodyPr>
          <a:lstStyle/>
          <a:p>
            <a:r>
              <a:rPr lang="en-CA" b="1" dirty="0">
                <a:solidFill>
                  <a:schemeClr val="bg1">
                    <a:lumMod val="50000"/>
                  </a:schemeClr>
                </a:solidFill>
                <a:effectLst>
                  <a:outerShdw blurRad="38100" dist="38100" dir="2700000" algn="tl">
                    <a:srgbClr val="000000">
                      <a:alpha val="43137"/>
                    </a:srgbClr>
                  </a:outerShdw>
                </a:effectLst>
              </a:rPr>
              <a:t>Social Media</a:t>
            </a:r>
            <a:endParaRPr lang="en-US" b="1" dirty="0">
              <a:solidFill>
                <a:schemeClr val="bg1">
                  <a:lumMod val="50000"/>
                </a:schemeClr>
              </a:solidFill>
              <a:effectLst>
                <a:outerShdw blurRad="38100" dist="38100" dir="2700000" algn="tl">
                  <a:srgbClr val="000000">
                    <a:alpha val="43137"/>
                  </a:srgbClr>
                </a:outerShdw>
              </a:effectLst>
            </a:endParaRPr>
          </a:p>
        </p:txBody>
      </p:sp>
      <p:sp>
        <p:nvSpPr>
          <p:cNvPr id="19" name="TextBox 18">
            <a:extLst>
              <a:ext uri="{FF2B5EF4-FFF2-40B4-BE49-F238E27FC236}">
                <a16:creationId xmlns:a16="http://schemas.microsoft.com/office/drawing/2014/main" id="{A65572CA-4B78-DA70-4D34-0501A35CED18}"/>
              </a:ext>
            </a:extLst>
          </p:cNvPr>
          <p:cNvSpPr txBox="1"/>
          <p:nvPr/>
        </p:nvSpPr>
        <p:spPr>
          <a:xfrm>
            <a:off x="6829019" y="3239103"/>
            <a:ext cx="877163" cy="369332"/>
          </a:xfrm>
          <a:prstGeom prst="rect">
            <a:avLst/>
          </a:prstGeom>
          <a:noFill/>
        </p:spPr>
        <p:txBody>
          <a:bodyPr wrap="none" rtlCol="0">
            <a:spAutoFit/>
          </a:bodyPr>
          <a:lstStyle/>
          <a:p>
            <a:r>
              <a:rPr lang="en-CA" b="1" dirty="0">
                <a:solidFill>
                  <a:schemeClr val="bg1">
                    <a:lumMod val="50000"/>
                  </a:schemeClr>
                </a:solidFill>
                <a:effectLst>
                  <a:outerShdw blurRad="38100" dist="38100" dir="2700000" algn="tl">
                    <a:srgbClr val="000000">
                      <a:alpha val="43137"/>
                    </a:srgbClr>
                  </a:outerShdw>
                </a:effectLst>
              </a:rPr>
              <a:t>gopher</a:t>
            </a:r>
            <a:endParaRPr lang="en-US" b="1" dirty="0">
              <a:solidFill>
                <a:schemeClr val="bg1">
                  <a:lumMod val="50000"/>
                </a:schemeClr>
              </a:solidFill>
              <a:effectLst>
                <a:outerShdw blurRad="38100" dist="38100" dir="2700000" algn="tl">
                  <a:srgbClr val="000000">
                    <a:alpha val="43137"/>
                  </a:srgbClr>
                </a:outerShdw>
              </a:effectLst>
            </a:endParaRPr>
          </a:p>
        </p:txBody>
      </p:sp>
      <p:sp>
        <p:nvSpPr>
          <p:cNvPr id="20" name="TextBox 19">
            <a:extLst>
              <a:ext uri="{FF2B5EF4-FFF2-40B4-BE49-F238E27FC236}">
                <a16:creationId xmlns:a16="http://schemas.microsoft.com/office/drawing/2014/main" id="{2AD35472-C7DB-82B7-E63B-B4D1E2BE95F2}"/>
              </a:ext>
            </a:extLst>
          </p:cNvPr>
          <p:cNvSpPr txBox="1"/>
          <p:nvPr/>
        </p:nvSpPr>
        <p:spPr>
          <a:xfrm>
            <a:off x="6618665" y="1538603"/>
            <a:ext cx="620683" cy="369332"/>
          </a:xfrm>
          <a:prstGeom prst="rect">
            <a:avLst/>
          </a:prstGeom>
          <a:noFill/>
        </p:spPr>
        <p:txBody>
          <a:bodyPr wrap="none" rtlCol="0">
            <a:spAutoFit/>
          </a:bodyPr>
          <a:lstStyle/>
          <a:p>
            <a:r>
              <a:rPr lang="en-CA" b="1" dirty="0">
                <a:solidFill>
                  <a:schemeClr val="bg1">
                    <a:lumMod val="50000"/>
                  </a:schemeClr>
                </a:solidFill>
                <a:effectLst>
                  <a:outerShdw blurRad="38100" dist="38100" dir="2700000" algn="tl">
                    <a:srgbClr val="000000">
                      <a:alpha val="43137"/>
                    </a:srgbClr>
                  </a:outerShdw>
                </a:effectLst>
              </a:rPr>
              <a:t>ASP</a:t>
            </a:r>
            <a:endParaRPr lang="en-US" b="1" dirty="0">
              <a:solidFill>
                <a:schemeClr val="bg1">
                  <a:lumMod val="50000"/>
                </a:schemeClr>
              </a:solidFill>
              <a:effectLst>
                <a:outerShdw blurRad="38100" dist="38100" dir="2700000" algn="tl">
                  <a:srgbClr val="000000">
                    <a:alpha val="43137"/>
                  </a:srgbClr>
                </a:outerShdw>
              </a:effectLst>
            </a:endParaRPr>
          </a:p>
        </p:txBody>
      </p:sp>
      <p:sp>
        <p:nvSpPr>
          <p:cNvPr id="21" name="TextBox 20">
            <a:extLst>
              <a:ext uri="{FF2B5EF4-FFF2-40B4-BE49-F238E27FC236}">
                <a16:creationId xmlns:a16="http://schemas.microsoft.com/office/drawing/2014/main" id="{0A0DD8FE-C979-6C8B-E7C3-1DF07C8F5466}"/>
              </a:ext>
            </a:extLst>
          </p:cNvPr>
          <p:cNvSpPr txBox="1"/>
          <p:nvPr/>
        </p:nvSpPr>
        <p:spPr>
          <a:xfrm>
            <a:off x="7553979" y="1506337"/>
            <a:ext cx="748923" cy="369332"/>
          </a:xfrm>
          <a:prstGeom prst="rect">
            <a:avLst/>
          </a:prstGeom>
          <a:noFill/>
        </p:spPr>
        <p:txBody>
          <a:bodyPr wrap="none" rtlCol="0">
            <a:spAutoFit/>
          </a:bodyPr>
          <a:lstStyle/>
          <a:p>
            <a:r>
              <a:rPr lang="en-CA" b="1" dirty="0">
                <a:solidFill>
                  <a:schemeClr val="bg1">
                    <a:lumMod val="50000"/>
                  </a:schemeClr>
                </a:solidFill>
                <a:effectLst>
                  <a:outerShdw blurRad="38100" dist="38100" dir="2700000" algn="tl">
                    <a:srgbClr val="000000">
                      <a:alpha val="43137"/>
                    </a:srgbClr>
                  </a:outerShdw>
                </a:effectLst>
              </a:rPr>
              <a:t>beans</a:t>
            </a:r>
            <a:endParaRPr lang="en-US" b="1" dirty="0">
              <a:solidFill>
                <a:schemeClr val="bg1">
                  <a:lumMod val="50000"/>
                </a:schemeClr>
              </a:solidFill>
              <a:effectLst>
                <a:outerShdw blurRad="38100" dist="38100" dir="2700000" algn="tl">
                  <a:srgbClr val="000000">
                    <a:alpha val="43137"/>
                  </a:srgbClr>
                </a:outerShdw>
              </a:effectLst>
            </a:endParaRPr>
          </a:p>
        </p:txBody>
      </p:sp>
      <p:sp>
        <p:nvSpPr>
          <p:cNvPr id="22" name="TextBox 21">
            <a:extLst>
              <a:ext uri="{FF2B5EF4-FFF2-40B4-BE49-F238E27FC236}">
                <a16:creationId xmlns:a16="http://schemas.microsoft.com/office/drawing/2014/main" id="{7F7992CA-B311-AEE9-EFF2-EBAF7E077D48}"/>
              </a:ext>
            </a:extLst>
          </p:cNvPr>
          <p:cNvSpPr txBox="1"/>
          <p:nvPr/>
        </p:nvSpPr>
        <p:spPr>
          <a:xfrm>
            <a:off x="8155298" y="6093296"/>
            <a:ext cx="1326004" cy="369332"/>
          </a:xfrm>
          <a:prstGeom prst="rect">
            <a:avLst/>
          </a:prstGeom>
          <a:noFill/>
        </p:spPr>
        <p:txBody>
          <a:bodyPr wrap="none" rtlCol="0">
            <a:spAutoFit/>
          </a:bodyPr>
          <a:lstStyle/>
          <a:p>
            <a:r>
              <a:rPr lang="en-CA" b="1" dirty="0">
                <a:solidFill>
                  <a:schemeClr val="bg1">
                    <a:lumMod val="50000"/>
                  </a:schemeClr>
                </a:solidFill>
                <a:effectLst>
                  <a:outerShdw blurRad="38100" dist="38100" dir="2700000" algn="tl">
                    <a:srgbClr val="000000">
                      <a:alpha val="43137"/>
                    </a:srgbClr>
                  </a:outerShdw>
                </a:effectLst>
              </a:rPr>
              <a:t>ColdFusion</a:t>
            </a:r>
            <a:endParaRPr lang="en-US" b="1" dirty="0">
              <a:solidFill>
                <a:schemeClr val="bg1">
                  <a:lumMod val="50000"/>
                </a:schemeClr>
              </a:solidFill>
              <a:effectLst>
                <a:outerShdw blurRad="38100" dist="38100" dir="2700000" algn="tl">
                  <a:srgbClr val="000000">
                    <a:alpha val="43137"/>
                  </a:srgbClr>
                </a:outerShdw>
              </a:effectLst>
            </a:endParaRPr>
          </a:p>
        </p:txBody>
      </p:sp>
      <p:sp>
        <p:nvSpPr>
          <p:cNvPr id="23" name="TextBox 22">
            <a:extLst>
              <a:ext uri="{FF2B5EF4-FFF2-40B4-BE49-F238E27FC236}">
                <a16:creationId xmlns:a16="http://schemas.microsoft.com/office/drawing/2014/main" id="{D3F5A3E6-AAB5-C223-E84E-CAD1B1B0F93B}"/>
              </a:ext>
            </a:extLst>
          </p:cNvPr>
          <p:cNvSpPr txBox="1"/>
          <p:nvPr/>
        </p:nvSpPr>
        <p:spPr>
          <a:xfrm>
            <a:off x="7124239" y="4322870"/>
            <a:ext cx="620683" cy="369332"/>
          </a:xfrm>
          <a:prstGeom prst="rect">
            <a:avLst/>
          </a:prstGeom>
          <a:noFill/>
        </p:spPr>
        <p:txBody>
          <a:bodyPr wrap="none" rtlCol="0">
            <a:spAutoFit/>
          </a:bodyPr>
          <a:lstStyle/>
          <a:p>
            <a:r>
              <a:rPr lang="en-CA" b="1" dirty="0">
                <a:solidFill>
                  <a:schemeClr val="bg1">
                    <a:lumMod val="50000"/>
                  </a:schemeClr>
                </a:solidFill>
                <a:effectLst>
                  <a:outerShdw blurRad="38100" dist="38100" dir="2700000" algn="tl">
                    <a:srgbClr val="000000">
                      <a:alpha val="43137"/>
                    </a:srgbClr>
                  </a:outerShdw>
                </a:effectLst>
              </a:rPr>
              <a:t>CGI</a:t>
            </a:r>
            <a:endParaRPr lang="en-US" b="1" dirty="0">
              <a:solidFill>
                <a:schemeClr val="bg1">
                  <a:lumMod val="50000"/>
                </a:schemeClr>
              </a:solidFill>
              <a:effectLst>
                <a:outerShdw blurRad="38100" dist="38100" dir="2700000" algn="tl">
                  <a:srgbClr val="000000">
                    <a:alpha val="43137"/>
                  </a:srgbClr>
                </a:outerShdw>
              </a:effectLst>
            </a:endParaRPr>
          </a:p>
        </p:txBody>
      </p:sp>
      <p:sp>
        <p:nvSpPr>
          <p:cNvPr id="24" name="TextBox 23">
            <a:extLst>
              <a:ext uri="{FF2B5EF4-FFF2-40B4-BE49-F238E27FC236}">
                <a16:creationId xmlns:a16="http://schemas.microsoft.com/office/drawing/2014/main" id="{5632EB1A-A2DD-652A-F6C7-45A24ACA8542}"/>
              </a:ext>
            </a:extLst>
          </p:cNvPr>
          <p:cNvSpPr txBox="1"/>
          <p:nvPr/>
        </p:nvSpPr>
        <p:spPr>
          <a:xfrm>
            <a:off x="6867488" y="5054702"/>
            <a:ext cx="821892" cy="369332"/>
          </a:xfrm>
          <a:prstGeom prst="rect">
            <a:avLst/>
          </a:prstGeom>
          <a:noFill/>
        </p:spPr>
        <p:txBody>
          <a:bodyPr wrap="none" rtlCol="0">
            <a:spAutoFit/>
          </a:bodyPr>
          <a:lstStyle/>
          <a:p>
            <a:r>
              <a:rPr lang="en-CA" b="1" dirty="0">
                <a:solidFill>
                  <a:schemeClr val="bg1">
                    <a:lumMod val="50000"/>
                  </a:schemeClr>
                </a:solidFill>
                <a:effectLst>
                  <a:outerShdw blurRad="38100" dist="38100" dir="2700000" algn="tl">
                    <a:srgbClr val="000000">
                      <a:alpha val="43137"/>
                    </a:srgbClr>
                  </a:outerShdw>
                </a:effectLst>
              </a:rPr>
              <a:t>Legacy</a:t>
            </a:r>
            <a:endParaRPr lang="en-US" b="1" dirty="0">
              <a:solidFill>
                <a:schemeClr val="bg1">
                  <a:lumMod val="50000"/>
                </a:schemeClr>
              </a:solidFill>
              <a:effectLst>
                <a:outerShdw blurRad="38100" dist="38100" dir="2700000" algn="tl">
                  <a:srgbClr val="000000">
                    <a:alpha val="43137"/>
                  </a:srgbClr>
                </a:outerShdw>
              </a:effectLst>
            </a:endParaRPr>
          </a:p>
        </p:txBody>
      </p:sp>
      <p:sp>
        <p:nvSpPr>
          <p:cNvPr id="25" name="TextBox 24">
            <a:extLst>
              <a:ext uri="{FF2B5EF4-FFF2-40B4-BE49-F238E27FC236}">
                <a16:creationId xmlns:a16="http://schemas.microsoft.com/office/drawing/2014/main" id="{B09F8DC9-FDDE-608B-F319-50256023A32A}"/>
              </a:ext>
            </a:extLst>
          </p:cNvPr>
          <p:cNvSpPr txBox="1"/>
          <p:nvPr/>
        </p:nvSpPr>
        <p:spPr>
          <a:xfrm>
            <a:off x="9179010" y="5744630"/>
            <a:ext cx="1283428" cy="369332"/>
          </a:xfrm>
          <a:prstGeom prst="rect">
            <a:avLst/>
          </a:prstGeom>
          <a:noFill/>
        </p:spPr>
        <p:txBody>
          <a:bodyPr wrap="none" rtlCol="0">
            <a:spAutoFit/>
          </a:bodyPr>
          <a:lstStyle/>
          <a:p>
            <a:r>
              <a:rPr lang="en-CA" b="1" dirty="0" err="1">
                <a:solidFill>
                  <a:schemeClr val="bg1">
                    <a:lumMod val="50000"/>
                  </a:schemeClr>
                </a:solidFill>
                <a:effectLst>
                  <a:outerShdw blurRad="38100" dist="38100" dir="2700000" algn="tl">
                    <a:srgbClr val="000000">
                      <a:alpha val="43137"/>
                    </a:srgbClr>
                  </a:outerShdw>
                </a:effectLst>
              </a:rPr>
              <a:t>Websphere</a:t>
            </a:r>
            <a:endParaRPr lang="en-US" b="1" dirty="0">
              <a:solidFill>
                <a:schemeClr val="bg1">
                  <a:lumMod val="50000"/>
                </a:schemeClr>
              </a:solidFill>
              <a:effectLst>
                <a:outerShdw blurRad="38100" dist="38100" dir="2700000" algn="tl">
                  <a:srgbClr val="000000">
                    <a:alpha val="43137"/>
                  </a:srgbClr>
                </a:outerShdw>
              </a:effectLst>
            </a:endParaRPr>
          </a:p>
        </p:txBody>
      </p:sp>
      <p:sp>
        <p:nvSpPr>
          <p:cNvPr id="26" name="TextBox 25">
            <a:extLst>
              <a:ext uri="{FF2B5EF4-FFF2-40B4-BE49-F238E27FC236}">
                <a16:creationId xmlns:a16="http://schemas.microsoft.com/office/drawing/2014/main" id="{FCE550E6-13F2-5A2A-855B-FA00E7A5BC56}"/>
              </a:ext>
            </a:extLst>
          </p:cNvPr>
          <p:cNvSpPr txBox="1"/>
          <p:nvPr/>
        </p:nvSpPr>
        <p:spPr>
          <a:xfrm>
            <a:off x="8933281" y="1305609"/>
            <a:ext cx="723275" cy="369332"/>
          </a:xfrm>
          <a:prstGeom prst="rect">
            <a:avLst/>
          </a:prstGeom>
          <a:noFill/>
        </p:spPr>
        <p:txBody>
          <a:bodyPr wrap="none" rtlCol="0">
            <a:spAutoFit/>
          </a:bodyPr>
          <a:lstStyle/>
          <a:p>
            <a:r>
              <a:rPr lang="en-CA" b="1" dirty="0">
                <a:solidFill>
                  <a:schemeClr val="bg1">
                    <a:lumMod val="50000"/>
                  </a:schemeClr>
                </a:solidFill>
                <a:effectLst>
                  <a:outerShdw blurRad="38100" dist="38100" dir="2700000" algn="tl">
                    <a:srgbClr val="000000">
                      <a:alpha val="43137"/>
                    </a:srgbClr>
                  </a:outerShdw>
                </a:effectLst>
              </a:rPr>
              <a:t>J2EE</a:t>
            </a:r>
            <a:endParaRPr lang="en-US" b="1" dirty="0">
              <a:solidFill>
                <a:schemeClr val="bg1">
                  <a:lumMod val="50000"/>
                </a:schemeClr>
              </a:solidFill>
              <a:effectLst>
                <a:outerShdw blurRad="38100" dist="38100" dir="2700000" algn="tl">
                  <a:srgbClr val="000000">
                    <a:alpha val="43137"/>
                  </a:srgbClr>
                </a:outerShdw>
              </a:effectLst>
            </a:endParaRPr>
          </a:p>
        </p:txBody>
      </p:sp>
      <p:sp>
        <p:nvSpPr>
          <p:cNvPr id="27" name="TextBox 26">
            <a:extLst>
              <a:ext uri="{FF2B5EF4-FFF2-40B4-BE49-F238E27FC236}">
                <a16:creationId xmlns:a16="http://schemas.microsoft.com/office/drawing/2014/main" id="{1FDC5026-2B0F-0DCA-BA9D-4B5731C53650}"/>
              </a:ext>
            </a:extLst>
          </p:cNvPr>
          <p:cNvSpPr txBox="1"/>
          <p:nvPr/>
        </p:nvSpPr>
        <p:spPr>
          <a:xfrm>
            <a:off x="9656556" y="2229256"/>
            <a:ext cx="582211" cy="369332"/>
          </a:xfrm>
          <a:prstGeom prst="rect">
            <a:avLst/>
          </a:prstGeom>
          <a:noFill/>
        </p:spPr>
        <p:txBody>
          <a:bodyPr wrap="none" rtlCol="0">
            <a:spAutoFit/>
          </a:bodyPr>
          <a:lstStyle/>
          <a:p>
            <a:r>
              <a:rPr lang="en-CA" b="1" dirty="0">
                <a:solidFill>
                  <a:schemeClr val="bg1">
                    <a:lumMod val="50000"/>
                  </a:schemeClr>
                </a:solidFill>
                <a:effectLst>
                  <a:outerShdw blurRad="38100" dist="38100" dir="2700000" algn="tl">
                    <a:srgbClr val="000000">
                      <a:alpha val="43137"/>
                    </a:srgbClr>
                  </a:outerShdw>
                </a:effectLst>
              </a:rPr>
              <a:t>JSE</a:t>
            </a:r>
            <a:endParaRPr lang="en-US" b="1" dirty="0">
              <a:solidFill>
                <a:schemeClr val="bg1">
                  <a:lumMod val="50000"/>
                </a:schemeClr>
              </a:solidFill>
              <a:effectLst>
                <a:outerShdw blurRad="38100" dist="38100" dir="2700000" algn="tl">
                  <a:srgbClr val="000000">
                    <a:alpha val="43137"/>
                  </a:srgbClr>
                </a:outerShdw>
              </a:effectLst>
            </a:endParaRPr>
          </a:p>
        </p:txBody>
      </p:sp>
      <p:sp>
        <p:nvSpPr>
          <p:cNvPr id="28" name="TextBox 27">
            <a:extLst>
              <a:ext uri="{FF2B5EF4-FFF2-40B4-BE49-F238E27FC236}">
                <a16:creationId xmlns:a16="http://schemas.microsoft.com/office/drawing/2014/main" id="{E17DBFB6-FD0F-DE5A-9A44-01232B60FC1C}"/>
              </a:ext>
            </a:extLst>
          </p:cNvPr>
          <p:cNvSpPr txBox="1"/>
          <p:nvPr/>
        </p:nvSpPr>
        <p:spPr>
          <a:xfrm>
            <a:off x="7682796" y="2934236"/>
            <a:ext cx="1095172" cy="369332"/>
          </a:xfrm>
          <a:prstGeom prst="rect">
            <a:avLst/>
          </a:prstGeom>
          <a:noFill/>
        </p:spPr>
        <p:txBody>
          <a:bodyPr wrap="none" rtlCol="0">
            <a:spAutoFit/>
          </a:bodyPr>
          <a:lstStyle/>
          <a:p>
            <a:r>
              <a:rPr lang="en-CA" b="1" dirty="0" err="1">
                <a:solidFill>
                  <a:schemeClr val="bg1">
                    <a:lumMod val="50000"/>
                  </a:schemeClr>
                </a:solidFill>
                <a:effectLst>
                  <a:outerShdw blurRad="38100" dist="38100" dir="2700000" algn="tl">
                    <a:srgbClr val="000000">
                      <a:alpha val="43137"/>
                    </a:srgbClr>
                  </a:outerShdw>
                </a:effectLst>
              </a:rPr>
              <a:t>smalltalk</a:t>
            </a:r>
            <a:endParaRPr lang="en-US" b="1" dirty="0">
              <a:solidFill>
                <a:schemeClr val="bg1">
                  <a:lumMod val="50000"/>
                </a:schemeClr>
              </a:solidFill>
              <a:effectLst>
                <a:outerShdw blurRad="38100" dist="38100" dir="2700000" algn="tl">
                  <a:srgbClr val="000000">
                    <a:alpha val="43137"/>
                  </a:srgbClr>
                </a:outerShdw>
              </a:effectLst>
            </a:endParaRPr>
          </a:p>
        </p:txBody>
      </p:sp>
      <p:sp>
        <p:nvSpPr>
          <p:cNvPr id="29" name="TextBox 28">
            <a:extLst>
              <a:ext uri="{FF2B5EF4-FFF2-40B4-BE49-F238E27FC236}">
                <a16:creationId xmlns:a16="http://schemas.microsoft.com/office/drawing/2014/main" id="{9A3CC642-DC9E-F8F4-EBAD-8B92E3B4A3B8}"/>
              </a:ext>
            </a:extLst>
          </p:cNvPr>
          <p:cNvSpPr txBox="1"/>
          <p:nvPr/>
        </p:nvSpPr>
        <p:spPr>
          <a:xfrm>
            <a:off x="1856452" y="1747563"/>
            <a:ext cx="4743607" cy="3631763"/>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CA" sz="115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HTML</a:t>
            </a:r>
          </a:p>
          <a:p>
            <a:pPr algn="ctr"/>
            <a:r>
              <a:rPr lang="en-CA" sz="115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CSS</a:t>
            </a:r>
            <a:endParaRPr lang="en-US" sz="115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0" name="TextBox 29">
            <a:extLst>
              <a:ext uri="{FF2B5EF4-FFF2-40B4-BE49-F238E27FC236}">
                <a16:creationId xmlns:a16="http://schemas.microsoft.com/office/drawing/2014/main" id="{CEE8B604-235D-8D8B-DD1A-6FC79CFA89DE}"/>
              </a:ext>
            </a:extLst>
          </p:cNvPr>
          <p:cNvSpPr txBox="1"/>
          <p:nvPr/>
        </p:nvSpPr>
        <p:spPr>
          <a:xfrm>
            <a:off x="2567611" y="5379323"/>
            <a:ext cx="3333285" cy="369332"/>
          </a:xfrm>
          <a:prstGeom prst="rect">
            <a:avLst/>
          </a:prstGeom>
          <a:noFill/>
        </p:spPr>
        <p:txBody>
          <a:bodyPr wrap="none" rtlCol="0">
            <a:spAutoFit/>
          </a:bodyPr>
          <a:lstStyle/>
          <a:p>
            <a:r>
              <a:rPr lang="en-CA" b="1" dirty="0">
                <a:solidFill>
                  <a:srgbClr val="FF00FF"/>
                </a:solidFill>
                <a:effectLst>
                  <a:outerShdw blurRad="38100" dist="38100" dir="2700000" algn="tl">
                    <a:srgbClr val="000000">
                      <a:alpha val="43137"/>
                    </a:srgbClr>
                  </a:outerShdw>
                </a:effectLst>
              </a:rPr>
              <a:t>Where the rubber hits the road!</a:t>
            </a:r>
            <a:endParaRPr lang="en-US" b="1" dirty="0">
              <a:solidFill>
                <a:srgbClr val="FF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104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149"/>
                                          </p:stCondLst>
                                        </p:cTn>
                                        <p:tgtEl>
                                          <p:spTgt spid="3"/>
                                        </p:tgtEl>
                                        <p:attrNameLst>
                                          <p:attrName>style.visibility</p:attrName>
                                        </p:attrNameLst>
                                      </p:cBhvr>
                                      <p:to>
                                        <p:strVal val="visible"/>
                                      </p:to>
                                    </p:set>
                                  </p:childTnLst>
                                </p:cTn>
                              </p:par>
                            </p:childTnLst>
                          </p:cTn>
                        </p:par>
                        <p:par>
                          <p:cTn id="7" fill="hold">
                            <p:stCondLst>
                              <p:cond delay="150"/>
                            </p:stCondLst>
                            <p:childTnLst>
                              <p:par>
                                <p:cTn id="8" presetID="1" presetClass="entr" presetSubtype="0" fill="hold" grpId="0" nodeType="afterEffect">
                                  <p:stCondLst>
                                    <p:cond delay="0"/>
                                  </p:stCondLst>
                                  <p:childTnLst>
                                    <p:set>
                                      <p:cBhvr>
                                        <p:cTn id="9" dur="1" fill="hold">
                                          <p:stCondLst>
                                            <p:cond delay="149"/>
                                          </p:stCondLst>
                                        </p:cTn>
                                        <p:tgtEl>
                                          <p:spTgt spid="4"/>
                                        </p:tgtEl>
                                        <p:attrNameLst>
                                          <p:attrName>style.visibility</p:attrName>
                                        </p:attrNameLst>
                                      </p:cBhvr>
                                      <p:to>
                                        <p:strVal val="visible"/>
                                      </p:to>
                                    </p:set>
                                  </p:childTnLst>
                                </p:cTn>
                              </p:par>
                            </p:childTnLst>
                          </p:cTn>
                        </p:par>
                        <p:par>
                          <p:cTn id="10" fill="hold">
                            <p:stCondLst>
                              <p:cond delay="300"/>
                            </p:stCondLst>
                            <p:childTnLst>
                              <p:par>
                                <p:cTn id="11" presetID="1" presetClass="entr" presetSubtype="0" fill="hold" grpId="0" nodeType="afterEffect">
                                  <p:stCondLst>
                                    <p:cond delay="0"/>
                                  </p:stCondLst>
                                  <p:childTnLst>
                                    <p:set>
                                      <p:cBhvr>
                                        <p:cTn id="12" dur="1" fill="hold">
                                          <p:stCondLst>
                                            <p:cond delay="149"/>
                                          </p:stCondLst>
                                        </p:cTn>
                                        <p:tgtEl>
                                          <p:spTgt spid="5"/>
                                        </p:tgtEl>
                                        <p:attrNameLst>
                                          <p:attrName>style.visibility</p:attrName>
                                        </p:attrNameLst>
                                      </p:cBhvr>
                                      <p:to>
                                        <p:strVal val="visible"/>
                                      </p:to>
                                    </p:set>
                                  </p:childTnLst>
                                </p:cTn>
                              </p:par>
                            </p:childTnLst>
                          </p:cTn>
                        </p:par>
                        <p:par>
                          <p:cTn id="13" fill="hold">
                            <p:stCondLst>
                              <p:cond delay="450"/>
                            </p:stCondLst>
                            <p:childTnLst>
                              <p:par>
                                <p:cTn id="14" presetID="1" presetClass="entr" presetSubtype="0" fill="hold" grpId="0" nodeType="afterEffect">
                                  <p:stCondLst>
                                    <p:cond delay="0"/>
                                  </p:stCondLst>
                                  <p:childTnLst>
                                    <p:set>
                                      <p:cBhvr>
                                        <p:cTn id="15" dur="1" fill="hold">
                                          <p:stCondLst>
                                            <p:cond delay="149"/>
                                          </p:stCondLst>
                                        </p:cTn>
                                        <p:tgtEl>
                                          <p:spTgt spid="6"/>
                                        </p:tgtEl>
                                        <p:attrNameLst>
                                          <p:attrName>style.visibility</p:attrName>
                                        </p:attrNameLst>
                                      </p:cBhvr>
                                      <p:to>
                                        <p:strVal val="visible"/>
                                      </p:to>
                                    </p:set>
                                  </p:childTnLst>
                                </p:cTn>
                              </p:par>
                            </p:childTnLst>
                          </p:cTn>
                        </p:par>
                        <p:par>
                          <p:cTn id="16" fill="hold">
                            <p:stCondLst>
                              <p:cond delay="600"/>
                            </p:stCondLst>
                            <p:childTnLst>
                              <p:par>
                                <p:cTn id="17" presetID="1" presetClass="entr" presetSubtype="0" fill="hold" grpId="0" nodeType="afterEffect">
                                  <p:stCondLst>
                                    <p:cond delay="0"/>
                                  </p:stCondLst>
                                  <p:childTnLst>
                                    <p:set>
                                      <p:cBhvr>
                                        <p:cTn id="18" dur="1" fill="hold">
                                          <p:stCondLst>
                                            <p:cond delay="149"/>
                                          </p:stCondLst>
                                        </p:cTn>
                                        <p:tgtEl>
                                          <p:spTgt spid="7"/>
                                        </p:tgtEl>
                                        <p:attrNameLst>
                                          <p:attrName>style.visibility</p:attrName>
                                        </p:attrNameLst>
                                      </p:cBhvr>
                                      <p:to>
                                        <p:strVal val="visible"/>
                                      </p:to>
                                    </p:set>
                                  </p:childTnLst>
                                </p:cTn>
                              </p:par>
                            </p:childTnLst>
                          </p:cTn>
                        </p:par>
                        <p:par>
                          <p:cTn id="19" fill="hold">
                            <p:stCondLst>
                              <p:cond delay="750"/>
                            </p:stCondLst>
                            <p:childTnLst>
                              <p:par>
                                <p:cTn id="20" presetID="1" presetClass="entr" presetSubtype="0" fill="hold" grpId="0" nodeType="afterEffect">
                                  <p:stCondLst>
                                    <p:cond delay="0"/>
                                  </p:stCondLst>
                                  <p:childTnLst>
                                    <p:set>
                                      <p:cBhvr>
                                        <p:cTn id="21" dur="1" fill="hold">
                                          <p:stCondLst>
                                            <p:cond delay="149"/>
                                          </p:stCondLst>
                                        </p:cTn>
                                        <p:tgtEl>
                                          <p:spTgt spid="8"/>
                                        </p:tgtEl>
                                        <p:attrNameLst>
                                          <p:attrName>style.visibility</p:attrName>
                                        </p:attrNameLst>
                                      </p:cBhvr>
                                      <p:to>
                                        <p:strVal val="visible"/>
                                      </p:to>
                                    </p:set>
                                  </p:childTnLst>
                                </p:cTn>
                              </p:par>
                            </p:childTnLst>
                          </p:cTn>
                        </p:par>
                        <p:par>
                          <p:cTn id="22" fill="hold">
                            <p:stCondLst>
                              <p:cond delay="900"/>
                            </p:stCondLst>
                            <p:childTnLst>
                              <p:par>
                                <p:cTn id="23" presetID="1" presetClass="entr" presetSubtype="0" fill="hold" grpId="0" nodeType="afterEffect">
                                  <p:stCondLst>
                                    <p:cond delay="0"/>
                                  </p:stCondLst>
                                  <p:childTnLst>
                                    <p:set>
                                      <p:cBhvr>
                                        <p:cTn id="24" dur="1" fill="hold">
                                          <p:stCondLst>
                                            <p:cond delay="149"/>
                                          </p:stCondLst>
                                        </p:cTn>
                                        <p:tgtEl>
                                          <p:spTgt spid="9"/>
                                        </p:tgtEl>
                                        <p:attrNameLst>
                                          <p:attrName>style.visibility</p:attrName>
                                        </p:attrNameLst>
                                      </p:cBhvr>
                                      <p:to>
                                        <p:strVal val="visible"/>
                                      </p:to>
                                    </p:set>
                                  </p:childTnLst>
                                </p:cTn>
                              </p:par>
                            </p:childTnLst>
                          </p:cTn>
                        </p:par>
                        <p:par>
                          <p:cTn id="25" fill="hold">
                            <p:stCondLst>
                              <p:cond delay="1050"/>
                            </p:stCondLst>
                            <p:childTnLst>
                              <p:par>
                                <p:cTn id="26" presetID="1" presetClass="entr" presetSubtype="0" fill="hold" grpId="0" nodeType="afterEffect">
                                  <p:stCondLst>
                                    <p:cond delay="0"/>
                                  </p:stCondLst>
                                  <p:childTnLst>
                                    <p:set>
                                      <p:cBhvr>
                                        <p:cTn id="27" dur="1" fill="hold">
                                          <p:stCondLst>
                                            <p:cond delay="149"/>
                                          </p:stCondLst>
                                        </p:cTn>
                                        <p:tgtEl>
                                          <p:spTgt spid="10"/>
                                        </p:tgtEl>
                                        <p:attrNameLst>
                                          <p:attrName>style.visibility</p:attrName>
                                        </p:attrNameLst>
                                      </p:cBhvr>
                                      <p:to>
                                        <p:strVal val="visible"/>
                                      </p:to>
                                    </p:set>
                                  </p:childTnLst>
                                </p:cTn>
                              </p:par>
                            </p:childTnLst>
                          </p:cTn>
                        </p:par>
                        <p:par>
                          <p:cTn id="28" fill="hold">
                            <p:stCondLst>
                              <p:cond delay="1200"/>
                            </p:stCondLst>
                            <p:childTnLst>
                              <p:par>
                                <p:cTn id="29" presetID="1" presetClass="entr" presetSubtype="0" fill="hold" grpId="0" nodeType="afterEffect">
                                  <p:stCondLst>
                                    <p:cond delay="0"/>
                                  </p:stCondLst>
                                  <p:childTnLst>
                                    <p:set>
                                      <p:cBhvr>
                                        <p:cTn id="30" dur="1" fill="hold">
                                          <p:stCondLst>
                                            <p:cond delay="149"/>
                                          </p:stCondLst>
                                        </p:cTn>
                                        <p:tgtEl>
                                          <p:spTgt spid="11"/>
                                        </p:tgtEl>
                                        <p:attrNameLst>
                                          <p:attrName>style.visibility</p:attrName>
                                        </p:attrNameLst>
                                      </p:cBhvr>
                                      <p:to>
                                        <p:strVal val="visible"/>
                                      </p:to>
                                    </p:set>
                                  </p:childTnLst>
                                </p:cTn>
                              </p:par>
                            </p:childTnLst>
                          </p:cTn>
                        </p:par>
                        <p:par>
                          <p:cTn id="31" fill="hold">
                            <p:stCondLst>
                              <p:cond delay="1350"/>
                            </p:stCondLst>
                            <p:childTnLst>
                              <p:par>
                                <p:cTn id="32" presetID="1" presetClass="entr" presetSubtype="0" fill="hold" grpId="0" nodeType="afterEffect">
                                  <p:stCondLst>
                                    <p:cond delay="0"/>
                                  </p:stCondLst>
                                  <p:childTnLst>
                                    <p:set>
                                      <p:cBhvr>
                                        <p:cTn id="33" dur="1" fill="hold">
                                          <p:stCondLst>
                                            <p:cond delay="149"/>
                                          </p:stCondLst>
                                        </p:cTn>
                                        <p:tgtEl>
                                          <p:spTgt spid="12"/>
                                        </p:tgtEl>
                                        <p:attrNameLst>
                                          <p:attrName>style.visibility</p:attrName>
                                        </p:attrNameLst>
                                      </p:cBhvr>
                                      <p:to>
                                        <p:strVal val="visible"/>
                                      </p:to>
                                    </p:set>
                                  </p:childTnLst>
                                </p:cTn>
                              </p:par>
                            </p:childTnLst>
                          </p:cTn>
                        </p:par>
                        <p:par>
                          <p:cTn id="34" fill="hold">
                            <p:stCondLst>
                              <p:cond delay="1500"/>
                            </p:stCondLst>
                            <p:childTnLst>
                              <p:par>
                                <p:cTn id="35" presetID="1" presetClass="entr" presetSubtype="0" fill="hold" grpId="0" nodeType="afterEffect">
                                  <p:stCondLst>
                                    <p:cond delay="0"/>
                                  </p:stCondLst>
                                  <p:childTnLst>
                                    <p:set>
                                      <p:cBhvr>
                                        <p:cTn id="36" dur="1" fill="hold">
                                          <p:stCondLst>
                                            <p:cond delay="149"/>
                                          </p:stCondLst>
                                        </p:cTn>
                                        <p:tgtEl>
                                          <p:spTgt spid="13"/>
                                        </p:tgtEl>
                                        <p:attrNameLst>
                                          <p:attrName>style.visibility</p:attrName>
                                        </p:attrNameLst>
                                      </p:cBhvr>
                                      <p:to>
                                        <p:strVal val="visible"/>
                                      </p:to>
                                    </p:set>
                                  </p:childTnLst>
                                </p:cTn>
                              </p:par>
                            </p:childTnLst>
                          </p:cTn>
                        </p:par>
                        <p:par>
                          <p:cTn id="37" fill="hold">
                            <p:stCondLst>
                              <p:cond delay="1650"/>
                            </p:stCondLst>
                            <p:childTnLst>
                              <p:par>
                                <p:cTn id="38" presetID="1" presetClass="entr" presetSubtype="0" fill="hold" grpId="0" nodeType="afterEffect">
                                  <p:stCondLst>
                                    <p:cond delay="0"/>
                                  </p:stCondLst>
                                  <p:childTnLst>
                                    <p:set>
                                      <p:cBhvr>
                                        <p:cTn id="39" dur="1" fill="hold">
                                          <p:stCondLst>
                                            <p:cond delay="149"/>
                                          </p:stCondLst>
                                        </p:cTn>
                                        <p:tgtEl>
                                          <p:spTgt spid="14"/>
                                        </p:tgtEl>
                                        <p:attrNameLst>
                                          <p:attrName>style.visibility</p:attrName>
                                        </p:attrNameLst>
                                      </p:cBhvr>
                                      <p:to>
                                        <p:strVal val="visible"/>
                                      </p:to>
                                    </p:set>
                                  </p:childTnLst>
                                </p:cTn>
                              </p:par>
                            </p:childTnLst>
                          </p:cTn>
                        </p:par>
                        <p:par>
                          <p:cTn id="40" fill="hold">
                            <p:stCondLst>
                              <p:cond delay="1800"/>
                            </p:stCondLst>
                            <p:childTnLst>
                              <p:par>
                                <p:cTn id="41" presetID="1" presetClass="entr" presetSubtype="0" fill="hold" grpId="0" nodeType="afterEffect">
                                  <p:stCondLst>
                                    <p:cond delay="0"/>
                                  </p:stCondLst>
                                  <p:childTnLst>
                                    <p:set>
                                      <p:cBhvr>
                                        <p:cTn id="42" dur="1" fill="hold">
                                          <p:stCondLst>
                                            <p:cond delay="149"/>
                                          </p:stCondLst>
                                        </p:cTn>
                                        <p:tgtEl>
                                          <p:spTgt spid="15"/>
                                        </p:tgtEl>
                                        <p:attrNameLst>
                                          <p:attrName>style.visibility</p:attrName>
                                        </p:attrNameLst>
                                      </p:cBhvr>
                                      <p:to>
                                        <p:strVal val="visible"/>
                                      </p:to>
                                    </p:set>
                                  </p:childTnLst>
                                </p:cTn>
                              </p:par>
                            </p:childTnLst>
                          </p:cTn>
                        </p:par>
                        <p:par>
                          <p:cTn id="43" fill="hold">
                            <p:stCondLst>
                              <p:cond delay="1950"/>
                            </p:stCondLst>
                            <p:childTnLst>
                              <p:par>
                                <p:cTn id="44" presetID="1" presetClass="entr" presetSubtype="0" fill="hold" grpId="0" nodeType="afterEffect">
                                  <p:stCondLst>
                                    <p:cond delay="0"/>
                                  </p:stCondLst>
                                  <p:childTnLst>
                                    <p:set>
                                      <p:cBhvr>
                                        <p:cTn id="45" dur="1" fill="hold">
                                          <p:stCondLst>
                                            <p:cond delay="149"/>
                                          </p:stCondLst>
                                        </p:cTn>
                                        <p:tgtEl>
                                          <p:spTgt spid="16"/>
                                        </p:tgtEl>
                                        <p:attrNameLst>
                                          <p:attrName>style.visibility</p:attrName>
                                        </p:attrNameLst>
                                      </p:cBhvr>
                                      <p:to>
                                        <p:strVal val="visible"/>
                                      </p:to>
                                    </p:set>
                                  </p:childTnLst>
                                </p:cTn>
                              </p:par>
                            </p:childTnLst>
                          </p:cTn>
                        </p:par>
                        <p:par>
                          <p:cTn id="46" fill="hold">
                            <p:stCondLst>
                              <p:cond delay="2100"/>
                            </p:stCondLst>
                            <p:childTnLst>
                              <p:par>
                                <p:cTn id="47" presetID="1" presetClass="entr" presetSubtype="0" fill="hold" grpId="0" nodeType="afterEffect">
                                  <p:stCondLst>
                                    <p:cond delay="0"/>
                                  </p:stCondLst>
                                  <p:childTnLst>
                                    <p:set>
                                      <p:cBhvr>
                                        <p:cTn id="48" dur="1" fill="hold">
                                          <p:stCondLst>
                                            <p:cond delay="149"/>
                                          </p:stCondLst>
                                        </p:cTn>
                                        <p:tgtEl>
                                          <p:spTgt spid="17"/>
                                        </p:tgtEl>
                                        <p:attrNameLst>
                                          <p:attrName>style.visibility</p:attrName>
                                        </p:attrNameLst>
                                      </p:cBhvr>
                                      <p:to>
                                        <p:strVal val="visible"/>
                                      </p:to>
                                    </p:set>
                                  </p:childTnLst>
                                </p:cTn>
                              </p:par>
                            </p:childTnLst>
                          </p:cTn>
                        </p:par>
                        <p:par>
                          <p:cTn id="49" fill="hold">
                            <p:stCondLst>
                              <p:cond delay="2250"/>
                            </p:stCondLst>
                            <p:childTnLst>
                              <p:par>
                                <p:cTn id="50" presetID="1" presetClass="entr" presetSubtype="0" fill="hold" grpId="0" nodeType="afterEffect">
                                  <p:stCondLst>
                                    <p:cond delay="0"/>
                                  </p:stCondLst>
                                  <p:childTnLst>
                                    <p:set>
                                      <p:cBhvr>
                                        <p:cTn id="51" dur="1" fill="hold">
                                          <p:stCondLst>
                                            <p:cond delay="149"/>
                                          </p:stCondLst>
                                        </p:cTn>
                                        <p:tgtEl>
                                          <p:spTgt spid="18"/>
                                        </p:tgtEl>
                                        <p:attrNameLst>
                                          <p:attrName>style.visibility</p:attrName>
                                        </p:attrNameLst>
                                      </p:cBhvr>
                                      <p:to>
                                        <p:strVal val="visible"/>
                                      </p:to>
                                    </p:set>
                                  </p:childTnLst>
                                </p:cTn>
                              </p:par>
                            </p:childTnLst>
                          </p:cTn>
                        </p:par>
                        <p:par>
                          <p:cTn id="52" fill="hold">
                            <p:stCondLst>
                              <p:cond delay="2400"/>
                            </p:stCondLst>
                            <p:childTnLst>
                              <p:par>
                                <p:cTn id="53" presetID="1" presetClass="entr" presetSubtype="0" fill="hold" grpId="0" nodeType="afterEffect">
                                  <p:stCondLst>
                                    <p:cond delay="0"/>
                                  </p:stCondLst>
                                  <p:childTnLst>
                                    <p:set>
                                      <p:cBhvr>
                                        <p:cTn id="54" dur="1" fill="hold">
                                          <p:stCondLst>
                                            <p:cond delay="149"/>
                                          </p:stCondLst>
                                        </p:cTn>
                                        <p:tgtEl>
                                          <p:spTgt spid="19"/>
                                        </p:tgtEl>
                                        <p:attrNameLst>
                                          <p:attrName>style.visibility</p:attrName>
                                        </p:attrNameLst>
                                      </p:cBhvr>
                                      <p:to>
                                        <p:strVal val="visible"/>
                                      </p:to>
                                    </p:set>
                                  </p:childTnLst>
                                </p:cTn>
                              </p:par>
                            </p:childTnLst>
                          </p:cTn>
                        </p:par>
                        <p:par>
                          <p:cTn id="55" fill="hold">
                            <p:stCondLst>
                              <p:cond delay="2550"/>
                            </p:stCondLst>
                            <p:childTnLst>
                              <p:par>
                                <p:cTn id="56" presetID="1" presetClass="entr" presetSubtype="0" fill="hold" grpId="0" nodeType="afterEffect">
                                  <p:stCondLst>
                                    <p:cond delay="0"/>
                                  </p:stCondLst>
                                  <p:childTnLst>
                                    <p:set>
                                      <p:cBhvr>
                                        <p:cTn id="57" dur="1" fill="hold">
                                          <p:stCondLst>
                                            <p:cond delay="149"/>
                                          </p:stCondLst>
                                        </p:cTn>
                                        <p:tgtEl>
                                          <p:spTgt spid="20"/>
                                        </p:tgtEl>
                                        <p:attrNameLst>
                                          <p:attrName>style.visibility</p:attrName>
                                        </p:attrNameLst>
                                      </p:cBhvr>
                                      <p:to>
                                        <p:strVal val="visible"/>
                                      </p:to>
                                    </p:set>
                                  </p:childTnLst>
                                </p:cTn>
                              </p:par>
                            </p:childTnLst>
                          </p:cTn>
                        </p:par>
                        <p:par>
                          <p:cTn id="58" fill="hold">
                            <p:stCondLst>
                              <p:cond delay="2700"/>
                            </p:stCondLst>
                            <p:childTnLst>
                              <p:par>
                                <p:cTn id="59" presetID="1" presetClass="entr" presetSubtype="0" fill="hold" grpId="0" nodeType="afterEffect">
                                  <p:stCondLst>
                                    <p:cond delay="0"/>
                                  </p:stCondLst>
                                  <p:childTnLst>
                                    <p:set>
                                      <p:cBhvr>
                                        <p:cTn id="60" dur="1" fill="hold">
                                          <p:stCondLst>
                                            <p:cond delay="149"/>
                                          </p:stCondLst>
                                        </p:cTn>
                                        <p:tgtEl>
                                          <p:spTgt spid="21"/>
                                        </p:tgtEl>
                                        <p:attrNameLst>
                                          <p:attrName>style.visibility</p:attrName>
                                        </p:attrNameLst>
                                      </p:cBhvr>
                                      <p:to>
                                        <p:strVal val="visible"/>
                                      </p:to>
                                    </p:set>
                                  </p:childTnLst>
                                </p:cTn>
                              </p:par>
                            </p:childTnLst>
                          </p:cTn>
                        </p:par>
                        <p:par>
                          <p:cTn id="61" fill="hold">
                            <p:stCondLst>
                              <p:cond delay="2850"/>
                            </p:stCondLst>
                            <p:childTnLst>
                              <p:par>
                                <p:cTn id="62" presetID="1" presetClass="entr" presetSubtype="0" fill="hold" grpId="0" nodeType="afterEffect">
                                  <p:stCondLst>
                                    <p:cond delay="0"/>
                                  </p:stCondLst>
                                  <p:childTnLst>
                                    <p:set>
                                      <p:cBhvr>
                                        <p:cTn id="63" dur="1" fill="hold">
                                          <p:stCondLst>
                                            <p:cond delay="149"/>
                                          </p:stCondLst>
                                        </p:cTn>
                                        <p:tgtEl>
                                          <p:spTgt spid="22"/>
                                        </p:tgtEl>
                                        <p:attrNameLst>
                                          <p:attrName>style.visibility</p:attrName>
                                        </p:attrNameLst>
                                      </p:cBhvr>
                                      <p:to>
                                        <p:strVal val="visible"/>
                                      </p:to>
                                    </p:set>
                                  </p:childTnLst>
                                </p:cTn>
                              </p:par>
                            </p:childTnLst>
                          </p:cTn>
                        </p:par>
                        <p:par>
                          <p:cTn id="64" fill="hold">
                            <p:stCondLst>
                              <p:cond delay="3000"/>
                            </p:stCondLst>
                            <p:childTnLst>
                              <p:par>
                                <p:cTn id="65" presetID="1" presetClass="entr" presetSubtype="0" fill="hold" grpId="0" nodeType="afterEffect">
                                  <p:stCondLst>
                                    <p:cond delay="0"/>
                                  </p:stCondLst>
                                  <p:childTnLst>
                                    <p:set>
                                      <p:cBhvr>
                                        <p:cTn id="66" dur="1" fill="hold">
                                          <p:stCondLst>
                                            <p:cond delay="149"/>
                                          </p:stCondLst>
                                        </p:cTn>
                                        <p:tgtEl>
                                          <p:spTgt spid="23"/>
                                        </p:tgtEl>
                                        <p:attrNameLst>
                                          <p:attrName>style.visibility</p:attrName>
                                        </p:attrNameLst>
                                      </p:cBhvr>
                                      <p:to>
                                        <p:strVal val="visible"/>
                                      </p:to>
                                    </p:set>
                                  </p:childTnLst>
                                </p:cTn>
                              </p:par>
                            </p:childTnLst>
                          </p:cTn>
                        </p:par>
                        <p:par>
                          <p:cTn id="67" fill="hold">
                            <p:stCondLst>
                              <p:cond delay="3150"/>
                            </p:stCondLst>
                            <p:childTnLst>
                              <p:par>
                                <p:cTn id="68" presetID="1" presetClass="entr" presetSubtype="0" fill="hold" grpId="0" nodeType="afterEffect">
                                  <p:stCondLst>
                                    <p:cond delay="0"/>
                                  </p:stCondLst>
                                  <p:childTnLst>
                                    <p:set>
                                      <p:cBhvr>
                                        <p:cTn id="69" dur="1" fill="hold">
                                          <p:stCondLst>
                                            <p:cond delay="149"/>
                                          </p:stCondLst>
                                        </p:cTn>
                                        <p:tgtEl>
                                          <p:spTgt spid="24"/>
                                        </p:tgtEl>
                                        <p:attrNameLst>
                                          <p:attrName>style.visibility</p:attrName>
                                        </p:attrNameLst>
                                      </p:cBhvr>
                                      <p:to>
                                        <p:strVal val="visible"/>
                                      </p:to>
                                    </p:set>
                                  </p:childTnLst>
                                </p:cTn>
                              </p:par>
                            </p:childTnLst>
                          </p:cTn>
                        </p:par>
                        <p:par>
                          <p:cTn id="70" fill="hold">
                            <p:stCondLst>
                              <p:cond delay="3300"/>
                            </p:stCondLst>
                            <p:childTnLst>
                              <p:par>
                                <p:cTn id="71" presetID="1" presetClass="entr" presetSubtype="0" fill="hold" grpId="0" nodeType="afterEffect">
                                  <p:stCondLst>
                                    <p:cond delay="0"/>
                                  </p:stCondLst>
                                  <p:childTnLst>
                                    <p:set>
                                      <p:cBhvr>
                                        <p:cTn id="72" dur="1" fill="hold">
                                          <p:stCondLst>
                                            <p:cond delay="149"/>
                                          </p:stCondLst>
                                        </p:cTn>
                                        <p:tgtEl>
                                          <p:spTgt spid="25"/>
                                        </p:tgtEl>
                                        <p:attrNameLst>
                                          <p:attrName>style.visibility</p:attrName>
                                        </p:attrNameLst>
                                      </p:cBhvr>
                                      <p:to>
                                        <p:strVal val="visible"/>
                                      </p:to>
                                    </p:set>
                                  </p:childTnLst>
                                </p:cTn>
                              </p:par>
                            </p:childTnLst>
                          </p:cTn>
                        </p:par>
                        <p:par>
                          <p:cTn id="73" fill="hold">
                            <p:stCondLst>
                              <p:cond delay="3450"/>
                            </p:stCondLst>
                            <p:childTnLst>
                              <p:par>
                                <p:cTn id="74" presetID="1" presetClass="entr" presetSubtype="0" fill="hold" grpId="0" nodeType="afterEffect">
                                  <p:stCondLst>
                                    <p:cond delay="0"/>
                                  </p:stCondLst>
                                  <p:childTnLst>
                                    <p:set>
                                      <p:cBhvr>
                                        <p:cTn id="75" dur="1" fill="hold">
                                          <p:stCondLst>
                                            <p:cond delay="149"/>
                                          </p:stCondLst>
                                        </p:cTn>
                                        <p:tgtEl>
                                          <p:spTgt spid="26"/>
                                        </p:tgtEl>
                                        <p:attrNameLst>
                                          <p:attrName>style.visibility</p:attrName>
                                        </p:attrNameLst>
                                      </p:cBhvr>
                                      <p:to>
                                        <p:strVal val="visible"/>
                                      </p:to>
                                    </p:set>
                                  </p:childTnLst>
                                </p:cTn>
                              </p:par>
                            </p:childTnLst>
                          </p:cTn>
                        </p:par>
                        <p:par>
                          <p:cTn id="76" fill="hold">
                            <p:stCondLst>
                              <p:cond delay="3600"/>
                            </p:stCondLst>
                            <p:childTnLst>
                              <p:par>
                                <p:cTn id="77" presetID="1" presetClass="entr" presetSubtype="0" fill="hold" grpId="0" nodeType="afterEffect">
                                  <p:stCondLst>
                                    <p:cond delay="0"/>
                                  </p:stCondLst>
                                  <p:childTnLst>
                                    <p:set>
                                      <p:cBhvr>
                                        <p:cTn id="78" dur="1" fill="hold">
                                          <p:stCondLst>
                                            <p:cond delay="149"/>
                                          </p:stCondLst>
                                        </p:cTn>
                                        <p:tgtEl>
                                          <p:spTgt spid="27"/>
                                        </p:tgtEl>
                                        <p:attrNameLst>
                                          <p:attrName>style.visibility</p:attrName>
                                        </p:attrNameLst>
                                      </p:cBhvr>
                                      <p:to>
                                        <p:strVal val="visible"/>
                                      </p:to>
                                    </p:set>
                                  </p:childTnLst>
                                </p:cTn>
                              </p:par>
                            </p:childTnLst>
                          </p:cTn>
                        </p:par>
                        <p:par>
                          <p:cTn id="79" fill="hold">
                            <p:stCondLst>
                              <p:cond delay="3750"/>
                            </p:stCondLst>
                            <p:childTnLst>
                              <p:par>
                                <p:cTn id="80" presetID="1" presetClass="entr" presetSubtype="0" fill="hold" grpId="0" nodeType="afterEffect">
                                  <p:stCondLst>
                                    <p:cond delay="0"/>
                                  </p:stCondLst>
                                  <p:childTnLst>
                                    <p:set>
                                      <p:cBhvr>
                                        <p:cTn id="81" dur="1" fill="hold">
                                          <p:stCondLst>
                                            <p:cond delay="149"/>
                                          </p:stCondLst>
                                        </p:cTn>
                                        <p:tgtEl>
                                          <p:spTgt spid="28"/>
                                        </p:tgtEl>
                                        <p:attrNameLst>
                                          <p:attrName>style.visibility</p:attrName>
                                        </p:attrNameLst>
                                      </p:cBhvr>
                                      <p:to>
                                        <p:strVal val="visible"/>
                                      </p:to>
                                    </p:set>
                                  </p:childTnLst>
                                </p:cTn>
                              </p:par>
                            </p:childTnLst>
                          </p:cTn>
                        </p:par>
                        <p:par>
                          <p:cTn id="82" fill="hold">
                            <p:stCondLst>
                              <p:cond delay="3900"/>
                            </p:stCondLst>
                            <p:childTnLst>
                              <p:par>
                                <p:cTn id="83" presetID="53" presetClass="entr" presetSubtype="16" fill="hold" grpId="0" nodeType="afterEffect">
                                  <p:stCondLst>
                                    <p:cond delay="0"/>
                                  </p:stCondLst>
                                  <p:childTnLst>
                                    <p:set>
                                      <p:cBhvr>
                                        <p:cTn id="84" dur="1" fill="hold">
                                          <p:stCondLst>
                                            <p:cond delay="0"/>
                                          </p:stCondLst>
                                        </p:cTn>
                                        <p:tgtEl>
                                          <p:spTgt spid="29"/>
                                        </p:tgtEl>
                                        <p:attrNameLst>
                                          <p:attrName>style.visibility</p:attrName>
                                        </p:attrNameLst>
                                      </p:cBhvr>
                                      <p:to>
                                        <p:strVal val="visible"/>
                                      </p:to>
                                    </p:set>
                                    <p:anim calcmode="lin" valueType="num">
                                      <p:cBhvr>
                                        <p:cTn id="85" dur="1000" fill="hold"/>
                                        <p:tgtEl>
                                          <p:spTgt spid="29"/>
                                        </p:tgtEl>
                                        <p:attrNameLst>
                                          <p:attrName>ppt_w</p:attrName>
                                        </p:attrNameLst>
                                      </p:cBhvr>
                                      <p:tavLst>
                                        <p:tav tm="0">
                                          <p:val>
                                            <p:fltVal val="0"/>
                                          </p:val>
                                        </p:tav>
                                        <p:tav tm="100000">
                                          <p:val>
                                            <p:strVal val="#ppt_w"/>
                                          </p:val>
                                        </p:tav>
                                      </p:tavLst>
                                    </p:anim>
                                    <p:anim calcmode="lin" valueType="num">
                                      <p:cBhvr>
                                        <p:cTn id="86" dur="1000" fill="hold"/>
                                        <p:tgtEl>
                                          <p:spTgt spid="29"/>
                                        </p:tgtEl>
                                        <p:attrNameLst>
                                          <p:attrName>ppt_h</p:attrName>
                                        </p:attrNameLst>
                                      </p:cBhvr>
                                      <p:tavLst>
                                        <p:tav tm="0">
                                          <p:val>
                                            <p:fltVal val="0"/>
                                          </p:val>
                                        </p:tav>
                                        <p:tav tm="100000">
                                          <p:val>
                                            <p:strVal val="#ppt_h"/>
                                          </p:val>
                                        </p:tav>
                                      </p:tavLst>
                                    </p:anim>
                                    <p:animEffect transition="in" filter="fade">
                                      <p:cBhvr>
                                        <p:cTn id="87" dur="1000"/>
                                        <p:tgtEl>
                                          <p:spTgt spid="29"/>
                                        </p:tgtEl>
                                      </p:cBhvr>
                                    </p:animEffect>
                                  </p:childTnLst>
                                </p:cTn>
                              </p:par>
                            </p:childTnLst>
                          </p:cTn>
                        </p:par>
                        <p:par>
                          <p:cTn id="88" fill="hold">
                            <p:stCondLst>
                              <p:cond delay="4900"/>
                            </p:stCondLst>
                            <p:childTnLst>
                              <p:par>
                                <p:cTn id="89" presetID="42" presetClass="entr" presetSubtype="0" fill="hold" grpId="0" nodeType="afterEffect">
                                  <p:stCondLst>
                                    <p:cond delay="0"/>
                                  </p:stCondLst>
                                  <p:childTnLst>
                                    <p:set>
                                      <p:cBhvr>
                                        <p:cTn id="90" dur="1" fill="hold">
                                          <p:stCondLst>
                                            <p:cond delay="0"/>
                                          </p:stCondLst>
                                        </p:cTn>
                                        <p:tgtEl>
                                          <p:spTgt spid="30"/>
                                        </p:tgtEl>
                                        <p:attrNameLst>
                                          <p:attrName>style.visibility</p:attrName>
                                        </p:attrNameLst>
                                      </p:cBhvr>
                                      <p:to>
                                        <p:strVal val="visible"/>
                                      </p:to>
                                    </p:set>
                                    <p:animEffect transition="in" filter="fade">
                                      <p:cBhvr>
                                        <p:cTn id="91" dur="1000"/>
                                        <p:tgtEl>
                                          <p:spTgt spid="30"/>
                                        </p:tgtEl>
                                      </p:cBhvr>
                                    </p:animEffect>
                                    <p:anim calcmode="lin" valueType="num">
                                      <p:cBhvr>
                                        <p:cTn id="92" dur="1000" fill="hold"/>
                                        <p:tgtEl>
                                          <p:spTgt spid="30"/>
                                        </p:tgtEl>
                                        <p:attrNameLst>
                                          <p:attrName>ppt_x</p:attrName>
                                        </p:attrNameLst>
                                      </p:cBhvr>
                                      <p:tavLst>
                                        <p:tav tm="0">
                                          <p:val>
                                            <p:strVal val="#ppt_x"/>
                                          </p:val>
                                        </p:tav>
                                        <p:tav tm="100000">
                                          <p:val>
                                            <p:strVal val="#ppt_x"/>
                                          </p:val>
                                        </p:tav>
                                      </p:tavLst>
                                    </p:anim>
                                    <p:anim calcmode="lin" valueType="num">
                                      <p:cBhvr>
                                        <p:cTn id="9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57303-EFE7-D991-98E8-6E7E666F8517}"/>
              </a:ext>
            </a:extLst>
          </p:cNvPr>
          <p:cNvSpPr>
            <a:spLocks noGrp="1"/>
          </p:cNvSpPr>
          <p:nvPr>
            <p:ph type="title"/>
          </p:nvPr>
        </p:nvSpPr>
        <p:spPr/>
        <p:txBody>
          <a:bodyPr/>
          <a:lstStyle/>
          <a:p>
            <a:r>
              <a:rPr lang="en-US" dirty="0"/>
              <a:t>What is this HTML you speak of?</a:t>
            </a:r>
            <a:endParaRPr lang="en-CA" dirty="0"/>
          </a:p>
        </p:txBody>
      </p:sp>
      <p:pic>
        <p:nvPicPr>
          <p:cNvPr id="4" name="Picture 3">
            <a:extLst>
              <a:ext uri="{FF2B5EF4-FFF2-40B4-BE49-F238E27FC236}">
                <a16:creationId xmlns:a16="http://schemas.microsoft.com/office/drawing/2014/main" id="{E24D5938-3D17-BCCB-8200-017780FCEA4B}"/>
              </a:ext>
            </a:extLst>
          </p:cNvPr>
          <p:cNvPicPr>
            <a:picLocks noChangeAspect="1"/>
          </p:cNvPicPr>
          <p:nvPr/>
        </p:nvPicPr>
        <p:blipFill>
          <a:blip r:embed="rId2"/>
          <a:stretch>
            <a:fillRect/>
          </a:stretch>
        </p:blipFill>
        <p:spPr>
          <a:xfrm>
            <a:off x="2351584" y="1417639"/>
            <a:ext cx="7352381" cy="4685714"/>
          </a:xfrm>
          <a:prstGeom prst="rect">
            <a:avLst/>
          </a:prstGeom>
        </p:spPr>
      </p:pic>
      <p:pic>
        <p:nvPicPr>
          <p:cNvPr id="2050" name="Picture 2" descr="HTML - Wikipedia">
            <a:extLst>
              <a:ext uri="{FF2B5EF4-FFF2-40B4-BE49-F238E27FC236}">
                <a16:creationId xmlns:a16="http://schemas.microsoft.com/office/drawing/2014/main" id="{A4361D65-DDDA-1100-5604-3B22747711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2824" y="4440236"/>
            <a:ext cx="2143125" cy="2143125"/>
          </a:xfrm>
          <a:prstGeom prst="rect">
            <a:avLst/>
          </a:prstGeom>
          <a:noFill/>
          <a:ln w="3175">
            <a:solidFill>
              <a:schemeClr val="tx1"/>
            </a:solidFill>
          </a:ln>
          <a:effectLst>
            <a:outerShdw blurRad="50800" dist="88900"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23A96F6-8575-0748-BEC8-3E3E30BFD0F3}"/>
              </a:ext>
            </a:extLst>
          </p:cNvPr>
          <p:cNvSpPr txBox="1"/>
          <p:nvPr/>
        </p:nvSpPr>
        <p:spPr>
          <a:xfrm>
            <a:off x="3719736" y="6165304"/>
            <a:ext cx="3960440" cy="914400"/>
          </a:xfrm>
          <a:prstGeom prst="rect">
            <a:avLst/>
          </a:prstGeom>
          <a:noFill/>
        </p:spPr>
        <p:txBody>
          <a:bodyPr wrap="none" rIns="90000" rtlCol="0">
            <a:noAutofit/>
          </a:bodyPr>
          <a:lstStyle/>
          <a:p>
            <a:pPr algn="ctr"/>
            <a:r>
              <a:rPr lang="en-US" b="1" dirty="0" err="1">
                <a:solidFill>
                  <a:schemeClr val="bg1"/>
                </a:solidFill>
                <a:latin typeface="Calibri" panose="020F0502020204030204" pitchFamily="34" charset="0"/>
                <a:cs typeface="Calibri" panose="020F0502020204030204" pitchFamily="34" charset="0"/>
              </a:rPr>
              <a:t>HyperText</a:t>
            </a:r>
            <a:r>
              <a:rPr lang="en-US" b="1" dirty="0">
                <a:solidFill>
                  <a:schemeClr val="bg1"/>
                </a:solidFill>
                <a:latin typeface="Calibri" panose="020F0502020204030204" pitchFamily="34" charset="0"/>
                <a:cs typeface="Calibri" panose="020F0502020204030204" pitchFamily="34" charset="0"/>
              </a:rPr>
              <a:t> Markup Language</a:t>
            </a:r>
            <a:endParaRPr lang="en-CA"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0414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7F62C-97CE-A0E0-BC12-344F6CB3CF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996737-D256-5117-70C6-3F78DECCF723}"/>
              </a:ext>
            </a:extLst>
          </p:cNvPr>
          <p:cNvSpPr>
            <a:spLocks noGrp="1"/>
          </p:cNvSpPr>
          <p:nvPr>
            <p:ph type="title"/>
          </p:nvPr>
        </p:nvSpPr>
        <p:spPr>
          <a:xfrm>
            <a:off x="1931603" y="23581"/>
            <a:ext cx="8229600" cy="1143000"/>
          </a:xfrm>
        </p:spPr>
        <p:txBody>
          <a:bodyPr/>
          <a:lstStyle/>
          <a:p>
            <a:r>
              <a:rPr lang="en-CA" dirty="0"/>
              <a:t>OK, but how does the HTML get to our Computer?</a:t>
            </a:r>
            <a:endParaRPr lang="en-US" dirty="0"/>
          </a:p>
        </p:txBody>
      </p:sp>
      <p:pic>
        <p:nvPicPr>
          <p:cNvPr id="1026" name="Picture 2" descr="What is a Browser? How does it Work? | BrowserStack">
            <a:extLst>
              <a:ext uri="{FF2B5EF4-FFF2-40B4-BE49-F238E27FC236}">
                <a16:creationId xmlns:a16="http://schemas.microsoft.com/office/drawing/2014/main" id="{BF81EBEC-B4CC-FA38-CD0E-1FB75BC655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1603" y="1268760"/>
            <a:ext cx="8825623" cy="4566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6733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6E9DD-7E0D-A10B-08EB-AFD0D10ED8A3}"/>
              </a:ext>
            </a:extLst>
          </p:cNvPr>
          <p:cNvSpPr>
            <a:spLocks noGrp="1"/>
          </p:cNvSpPr>
          <p:nvPr>
            <p:ph type="title"/>
          </p:nvPr>
        </p:nvSpPr>
        <p:spPr/>
        <p:txBody>
          <a:bodyPr/>
          <a:lstStyle/>
          <a:p>
            <a:r>
              <a:rPr lang="en-US" dirty="0"/>
              <a:t>HTTP</a:t>
            </a:r>
            <a:endParaRPr lang="en-CA" dirty="0"/>
          </a:p>
        </p:txBody>
      </p:sp>
      <p:sp>
        <p:nvSpPr>
          <p:cNvPr id="3" name="TextBox 2">
            <a:extLst>
              <a:ext uri="{FF2B5EF4-FFF2-40B4-BE49-F238E27FC236}">
                <a16:creationId xmlns:a16="http://schemas.microsoft.com/office/drawing/2014/main" id="{0F7C29FA-2682-CDA3-A80F-9C18BC2BE729}"/>
              </a:ext>
            </a:extLst>
          </p:cNvPr>
          <p:cNvSpPr txBox="1"/>
          <p:nvPr/>
        </p:nvSpPr>
        <p:spPr>
          <a:xfrm>
            <a:off x="479376" y="1082931"/>
            <a:ext cx="10441160" cy="1661993"/>
          </a:xfrm>
          <a:prstGeom prst="rect">
            <a:avLst/>
          </a:prstGeom>
          <a:noFill/>
        </p:spPr>
        <p:txBody>
          <a:bodyPr wrap="square" rIns="90000" rtlCol="0">
            <a:spAutoFit/>
          </a:bodyPr>
          <a:lstStyle/>
          <a:p>
            <a:r>
              <a:rPr lang="en-US" b="1" dirty="0" err="1">
                <a:solidFill>
                  <a:schemeClr val="bg1"/>
                </a:solidFill>
                <a:latin typeface="Calibri" panose="020F0502020204030204" pitchFamily="34" charset="0"/>
                <a:cs typeface="Calibri" panose="020F0502020204030204" pitchFamily="34" charset="0"/>
              </a:rPr>
              <a:t>HyperText</a:t>
            </a:r>
            <a:r>
              <a:rPr lang="en-US" b="1" dirty="0">
                <a:solidFill>
                  <a:schemeClr val="bg1"/>
                </a:solidFill>
                <a:latin typeface="Calibri" panose="020F0502020204030204" pitchFamily="34" charset="0"/>
                <a:cs typeface="Calibri" panose="020F0502020204030204" pitchFamily="34" charset="0"/>
              </a:rPr>
              <a:t> Transfer Protocol:</a:t>
            </a:r>
          </a:p>
          <a:p>
            <a:endParaRPr lang="en-US" b="1" dirty="0">
              <a:solidFill>
                <a:schemeClr val="bg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b="1" dirty="0">
                <a:solidFill>
                  <a:schemeClr val="bg1"/>
                </a:solidFill>
                <a:effectLst>
                  <a:glow rad="101600">
                    <a:srgbClr val="FF00FF">
                      <a:alpha val="60000"/>
                    </a:srgbClr>
                  </a:glow>
                </a:effectLst>
                <a:latin typeface="Calibri" panose="020F0502020204030204" pitchFamily="34" charset="0"/>
                <a:cs typeface="Calibri" panose="020F0502020204030204" pitchFamily="34" charset="0"/>
              </a:rPr>
              <a:t>HTTP is responsible for fetching the HTML from the server to our browser so we can see the webpage</a:t>
            </a:r>
          </a:p>
          <a:p>
            <a:pPr lvl="1"/>
            <a:endParaRPr lang="en-CA" b="1" dirty="0">
              <a:solidFill>
                <a:schemeClr val="bg1"/>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F35601C-D168-0535-C2DA-4DDD2C98C093}"/>
              </a:ext>
            </a:extLst>
          </p:cNvPr>
          <p:cNvPicPr>
            <a:picLocks noChangeAspect="1"/>
          </p:cNvPicPr>
          <p:nvPr/>
        </p:nvPicPr>
        <p:blipFill>
          <a:blip r:embed="rId2"/>
          <a:srcRect r="31180" b="63688"/>
          <a:stretch/>
        </p:blipFill>
        <p:spPr>
          <a:xfrm>
            <a:off x="911424" y="2528656"/>
            <a:ext cx="5112568" cy="2160240"/>
          </a:xfrm>
          <a:prstGeom prst="rect">
            <a:avLst/>
          </a:prstGeom>
          <a:ln>
            <a:solidFill>
              <a:schemeClr val="tx1"/>
            </a:solidFill>
          </a:ln>
          <a:effectLst>
            <a:outerShdw blurRad="50800" dist="38100" dir="2700000" algn="tl" rotWithShape="0">
              <a:prstClr val="black">
                <a:alpha val="40000"/>
              </a:prstClr>
            </a:outerShdw>
            <a:reflection blurRad="6350" stA="52000" endA="300" endPos="35000" dir="5400000" sy="-100000" algn="bl" rotWithShape="0"/>
          </a:effectLst>
        </p:spPr>
      </p:pic>
      <p:pic>
        <p:nvPicPr>
          <p:cNvPr id="6" name="Picture 5">
            <a:extLst>
              <a:ext uri="{FF2B5EF4-FFF2-40B4-BE49-F238E27FC236}">
                <a16:creationId xmlns:a16="http://schemas.microsoft.com/office/drawing/2014/main" id="{49283FC2-68D9-D723-A762-1A0A4A269308}"/>
              </a:ext>
            </a:extLst>
          </p:cNvPr>
          <p:cNvPicPr>
            <a:picLocks noChangeAspect="1"/>
          </p:cNvPicPr>
          <p:nvPr/>
        </p:nvPicPr>
        <p:blipFill>
          <a:blip r:embed="rId2"/>
          <a:srcRect t="41995" r="31180" b="26535"/>
          <a:stretch/>
        </p:blipFill>
        <p:spPr>
          <a:xfrm>
            <a:off x="2999656" y="3501008"/>
            <a:ext cx="5112568" cy="1872209"/>
          </a:xfrm>
          <a:prstGeom prst="rect">
            <a:avLst/>
          </a:prstGeom>
          <a:ln>
            <a:solidFill>
              <a:schemeClr val="tx1"/>
            </a:solidFill>
          </a:ln>
          <a:effectLst>
            <a:outerShdw blurRad="50800" dist="38100" dir="2700000" algn="tl" rotWithShape="0">
              <a:prstClr val="black">
                <a:alpha val="40000"/>
              </a:prstClr>
            </a:outerShdw>
            <a:reflection blurRad="6350" stA="52000" endA="300" endPos="35000" dir="5400000" sy="-100000" algn="bl" rotWithShape="0"/>
          </a:effectLst>
        </p:spPr>
      </p:pic>
      <p:pic>
        <p:nvPicPr>
          <p:cNvPr id="4" name="Picture 3">
            <a:extLst>
              <a:ext uri="{FF2B5EF4-FFF2-40B4-BE49-F238E27FC236}">
                <a16:creationId xmlns:a16="http://schemas.microsoft.com/office/drawing/2014/main" id="{22748943-0AC1-6514-BECF-B6751E257F9F}"/>
              </a:ext>
            </a:extLst>
          </p:cNvPr>
          <p:cNvPicPr>
            <a:picLocks noChangeAspect="1"/>
          </p:cNvPicPr>
          <p:nvPr/>
        </p:nvPicPr>
        <p:blipFill>
          <a:blip r:embed="rId2"/>
          <a:srcRect t="82079" r="31180"/>
          <a:stretch/>
        </p:blipFill>
        <p:spPr>
          <a:xfrm>
            <a:off x="6096000" y="5013176"/>
            <a:ext cx="5112568" cy="1066129"/>
          </a:xfrm>
          <a:prstGeom prst="rect">
            <a:avLst/>
          </a:prstGeom>
          <a:ln>
            <a:solidFill>
              <a:schemeClr val="tx1"/>
            </a:solidFill>
          </a:ln>
          <a:effectLst>
            <a:outerShdw blurRad="50800" dist="38100" dir="2700000" algn="tl" rotWithShape="0">
              <a:prstClr val="black">
                <a:alpha val="40000"/>
              </a:prstClr>
            </a:outerShdw>
            <a:reflection blurRad="6350" stA="52000" endA="300" endPos="35000" dir="5400000" sy="-100000" algn="bl" rotWithShape="0"/>
          </a:effectLst>
        </p:spPr>
      </p:pic>
    </p:spTree>
    <p:extLst>
      <p:ext uri="{BB962C8B-B14F-4D97-AF65-F5344CB8AC3E}">
        <p14:creationId xmlns:p14="http://schemas.microsoft.com/office/powerpoint/2010/main" val="901929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8DA5-6A21-EAD3-386A-A11F5CD9715B}"/>
              </a:ext>
            </a:extLst>
          </p:cNvPr>
          <p:cNvSpPr>
            <a:spLocks noGrp="1"/>
          </p:cNvSpPr>
          <p:nvPr>
            <p:ph type="title"/>
          </p:nvPr>
        </p:nvSpPr>
        <p:spPr/>
        <p:txBody>
          <a:bodyPr/>
          <a:lstStyle/>
          <a:p>
            <a:r>
              <a:rPr lang="en-US" dirty="0"/>
              <a:t>What is the difference between HTTP and HTML?</a:t>
            </a:r>
            <a:endParaRPr lang="en-CA" dirty="0"/>
          </a:p>
        </p:txBody>
      </p:sp>
    </p:spTree>
    <p:extLst>
      <p:ext uri="{BB962C8B-B14F-4D97-AF65-F5344CB8AC3E}">
        <p14:creationId xmlns:p14="http://schemas.microsoft.com/office/powerpoint/2010/main" val="15570499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Arrow: Down 34">
            <a:extLst>
              <a:ext uri="{FF2B5EF4-FFF2-40B4-BE49-F238E27FC236}">
                <a16:creationId xmlns:a16="http://schemas.microsoft.com/office/drawing/2014/main" id="{7FBFCC66-039E-292C-CFEE-6CED3A240FD6}"/>
              </a:ext>
            </a:extLst>
          </p:cNvPr>
          <p:cNvSpPr/>
          <p:nvPr/>
        </p:nvSpPr>
        <p:spPr>
          <a:xfrm rot="16200000">
            <a:off x="5768172" y="1397828"/>
            <a:ext cx="560442" cy="3937231"/>
          </a:xfrm>
          <a:prstGeom prst="downArrow">
            <a:avLst/>
          </a:prstGeom>
          <a:solidFill>
            <a:srgbClr val="00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b="1" dirty="0">
                <a:solidFill>
                  <a:schemeClr val="tx1"/>
                </a:solidFill>
              </a:rPr>
              <a:t>Postal protocol</a:t>
            </a:r>
            <a:endParaRPr lang="en-CA" b="1" dirty="0">
              <a:solidFill>
                <a:schemeClr val="tx1"/>
              </a:solidFill>
            </a:endParaRPr>
          </a:p>
        </p:txBody>
      </p:sp>
      <p:pic>
        <p:nvPicPr>
          <p:cNvPr id="1030" name="Picture 6" descr="Free Train Clipart png images | PNGEgg">
            <a:extLst>
              <a:ext uri="{FF2B5EF4-FFF2-40B4-BE49-F238E27FC236}">
                <a16:creationId xmlns:a16="http://schemas.microsoft.com/office/drawing/2014/main" id="{162D9439-1D22-E868-C50D-F8714B96E90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524" b="89947" l="9770" r="93391">
                        <a14:foregroundMark x1="93391" y1="56085" x2="73851" y2="73016"/>
                        <a14:foregroundMark x1="73851" y1="73016" x2="66667" y2="73545"/>
                        <a14:foregroundMark x1="36782" y1="19048" x2="21839" y2="25926"/>
                        <a14:foregroundMark x1="21839" y1="25926" x2="17529" y2="38624"/>
                        <a14:foregroundMark x1="48276" y1="14815" x2="46839" y2="10053"/>
                        <a14:foregroundMark x1="62644" y1="86772" x2="62644" y2="86772"/>
                        <a14:foregroundMark x1="53161" y1="86772" x2="53161" y2="86772"/>
                        <a14:foregroundMark x1="42816" y1="82540" x2="42816" y2="82540"/>
                        <a14:foregroundMark x1="17241" y1="85714" x2="17241" y2="8571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908053" y="4000500"/>
            <a:ext cx="1440160" cy="78215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ow to Draw a Puppy - Really Easy Drawing Tutorial">
            <a:extLst>
              <a:ext uri="{FF2B5EF4-FFF2-40B4-BE49-F238E27FC236}">
                <a16:creationId xmlns:a16="http://schemas.microsoft.com/office/drawing/2014/main" id="{C504B0F7-34EF-E8DB-A46E-51ADAD75F63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20269" y="123099"/>
            <a:ext cx="1146373" cy="1143001"/>
          </a:xfrm>
          <a:prstGeom prst="rect">
            <a:avLst/>
          </a:prstGeom>
          <a:solidFill>
            <a:schemeClr val="tx1">
              <a:lumMod val="50000"/>
              <a:lumOff val="50000"/>
            </a:schemeClr>
          </a:solidFill>
          <a:ln>
            <a:solidFill>
              <a:schemeClr val="tx1"/>
            </a:solidFill>
          </a:ln>
        </p:spPr>
      </p:pic>
      <p:sp>
        <p:nvSpPr>
          <p:cNvPr id="5" name="Rectangle 4">
            <a:extLst>
              <a:ext uri="{FF2B5EF4-FFF2-40B4-BE49-F238E27FC236}">
                <a16:creationId xmlns:a16="http://schemas.microsoft.com/office/drawing/2014/main" id="{218171B0-EE24-52A0-76E3-F663E830A9CD}"/>
              </a:ext>
            </a:extLst>
          </p:cNvPr>
          <p:cNvSpPr/>
          <p:nvPr/>
        </p:nvSpPr>
        <p:spPr>
          <a:xfrm>
            <a:off x="2497983" y="1414529"/>
            <a:ext cx="1440160" cy="11430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ME</a:t>
            </a:r>
            <a:endParaRPr lang="en-CA" dirty="0"/>
          </a:p>
        </p:txBody>
      </p:sp>
      <p:sp>
        <p:nvSpPr>
          <p:cNvPr id="8" name="Rectangle 7">
            <a:extLst>
              <a:ext uri="{FF2B5EF4-FFF2-40B4-BE49-F238E27FC236}">
                <a16:creationId xmlns:a16="http://schemas.microsoft.com/office/drawing/2014/main" id="{FC948EFD-9F47-7085-65F8-7952038A8E4C}"/>
              </a:ext>
            </a:extLst>
          </p:cNvPr>
          <p:cNvSpPr/>
          <p:nvPr/>
        </p:nvSpPr>
        <p:spPr>
          <a:xfrm>
            <a:off x="7975999" y="1474196"/>
            <a:ext cx="1440160" cy="11430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YOU</a:t>
            </a:r>
            <a:endParaRPr lang="en-CA" dirty="0"/>
          </a:p>
        </p:txBody>
      </p:sp>
      <p:pic>
        <p:nvPicPr>
          <p:cNvPr id="9" name="Picture 2" descr="How to Draw a Puppy - Really Easy Drawing Tutorial">
            <a:extLst>
              <a:ext uri="{FF2B5EF4-FFF2-40B4-BE49-F238E27FC236}">
                <a16:creationId xmlns:a16="http://schemas.microsoft.com/office/drawing/2014/main" id="{93AC2F3C-675A-4195-FF60-82490273CDD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09341" y="182765"/>
            <a:ext cx="1146373" cy="1143001"/>
          </a:xfrm>
          <a:prstGeom prst="rect">
            <a:avLst/>
          </a:prstGeom>
          <a:solidFill>
            <a:schemeClr val="tx1">
              <a:lumMod val="50000"/>
              <a:lumOff val="50000"/>
            </a:schemeClr>
          </a:solidFill>
          <a:ln>
            <a:solidFill>
              <a:schemeClr val="tx1"/>
            </a:solidFill>
          </a:ln>
        </p:spPr>
      </p:pic>
      <p:sp>
        <p:nvSpPr>
          <p:cNvPr id="10" name="Rectangle 9">
            <a:extLst>
              <a:ext uri="{FF2B5EF4-FFF2-40B4-BE49-F238E27FC236}">
                <a16:creationId xmlns:a16="http://schemas.microsoft.com/office/drawing/2014/main" id="{DBBF39F0-140C-DFD6-5DF1-D581EC9FF551}"/>
              </a:ext>
            </a:extLst>
          </p:cNvPr>
          <p:cNvSpPr/>
          <p:nvPr/>
        </p:nvSpPr>
        <p:spPr>
          <a:xfrm>
            <a:off x="2516644" y="2860136"/>
            <a:ext cx="1440160" cy="11430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dirty="0"/>
              <a:t>Post</a:t>
            </a:r>
          </a:p>
          <a:p>
            <a:pPr algn="ctr"/>
            <a:r>
              <a:rPr lang="en-US" dirty="0"/>
              <a:t>Office</a:t>
            </a:r>
            <a:endParaRPr lang="en-CA" dirty="0"/>
          </a:p>
        </p:txBody>
      </p:sp>
      <p:sp>
        <p:nvSpPr>
          <p:cNvPr id="12" name="Rectangle 11">
            <a:extLst>
              <a:ext uri="{FF2B5EF4-FFF2-40B4-BE49-F238E27FC236}">
                <a16:creationId xmlns:a16="http://schemas.microsoft.com/office/drawing/2014/main" id="{07A589BE-7C7D-E76C-DD38-FE52EB736093}"/>
              </a:ext>
            </a:extLst>
          </p:cNvPr>
          <p:cNvSpPr/>
          <p:nvPr/>
        </p:nvSpPr>
        <p:spPr>
          <a:xfrm>
            <a:off x="2631113" y="2952316"/>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endParaRPr lang="en-CA" dirty="0"/>
          </a:p>
        </p:txBody>
      </p:sp>
      <p:sp>
        <p:nvSpPr>
          <p:cNvPr id="13" name="Rectangle 12">
            <a:extLst>
              <a:ext uri="{FF2B5EF4-FFF2-40B4-BE49-F238E27FC236}">
                <a16:creationId xmlns:a16="http://schemas.microsoft.com/office/drawing/2014/main" id="{69B14D0C-5677-7BDB-8497-236D7749C575}"/>
              </a:ext>
            </a:extLst>
          </p:cNvPr>
          <p:cNvSpPr/>
          <p:nvPr/>
        </p:nvSpPr>
        <p:spPr>
          <a:xfrm>
            <a:off x="2629271" y="3287177"/>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a:t>
            </a:r>
            <a:endParaRPr lang="en-CA" dirty="0"/>
          </a:p>
        </p:txBody>
      </p:sp>
      <p:sp>
        <p:nvSpPr>
          <p:cNvPr id="14" name="Rectangle 13">
            <a:extLst>
              <a:ext uri="{FF2B5EF4-FFF2-40B4-BE49-F238E27FC236}">
                <a16:creationId xmlns:a16="http://schemas.microsoft.com/office/drawing/2014/main" id="{4D1E6BE3-A2FB-8219-FB55-3A924B6AE7B4}"/>
              </a:ext>
            </a:extLst>
          </p:cNvPr>
          <p:cNvSpPr/>
          <p:nvPr/>
        </p:nvSpPr>
        <p:spPr>
          <a:xfrm>
            <a:off x="2963601" y="2952316"/>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endParaRPr lang="en-CA" dirty="0"/>
          </a:p>
        </p:txBody>
      </p:sp>
      <p:sp>
        <p:nvSpPr>
          <p:cNvPr id="15" name="Rectangle 14">
            <a:extLst>
              <a:ext uri="{FF2B5EF4-FFF2-40B4-BE49-F238E27FC236}">
                <a16:creationId xmlns:a16="http://schemas.microsoft.com/office/drawing/2014/main" id="{7C0F2EA7-BA70-A0B2-464D-2F8BDFFC2FE2}"/>
              </a:ext>
            </a:extLst>
          </p:cNvPr>
          <p:cNvSpPr/>
          <p:nvPr/>
        </p:nvSpPr>
        <p:spPr>
          <a:xfrm>
            <a:off x="3627765" y="3287177"/>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6</a:t>
            </a:r>
            <a:endParaRPr lang="en-CA" dirty="0"/>
          </a:p>
        </p:txBody>
      </p:sp>
      <p:sp>
        <p:nvSpPr>
          <p:cNvPr id="16" name="Rectangle 15">
            <a:extLst>
              <a:ext uri="{FF2B5EF4-FFF2-40B4-BE49-F238E27FC236}">
                <a16:creationId xmlns:a16="http://schemas.microsoft.com/office/drawing/2014/main" id="{215D14CA-5780-3018-A827-472695853323}"/>
              </a:ext>
            </a:extLst>
          </p:cNvPr>
          <p:cNvSpPr/>
          <p:nvPr/>
        </p:nvSpPr>
        <p:spPr>
          <a:xfrm>
            <a:off x="3288448" y="2952316"/>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a:t>
            </a:r>
            <a:endParaRPr lang="en-CA" dirty="0"/>
          </a:p>
        </p:txBody>
      </p:sp>
      <p:sp>
        <p:nvSpPr>
          <p:cNvPr id="17" name="Rectangle 16">
            <a:extLst>
              <a:ext uri="{FF2B5EF4-FFF2-40B4-BE49-F238E27FC236}">
                <a16:creationId xmlns:a16="http://schemas.microsoft.com/office/drawing/2014/main" id="{E7AC3DC5-11AF-2B70-467D-F3DD492F0675}"/>
              </a:ext>
            </a:extLst>
          </p:cNvPr>
          <p:cNvSpPr/>
          <p:nvPr/>
        </p:nvSpPr>
        <p:spPr>
          <a:xfrm>
            <a:off x="3622626" y="2952316"/>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4</a:t>
            </a:r>
            <a:endParaRPr lang="en-CA" dirty="0"/>
          </a:p>
        </p:txBody>
      </p:sp>
      <p:sp>
        <p:nvSpPr>
          <p:cNvPr id="18" name="Rectangle 17">
            <a:extLst>
              <a:ext uri="{FF2B5EF4-FFF2-40B4-BE49-F238E27FC236}">
                <a16:creationId xmlns:a16="http://schemas.microsoft.com/office/drawing/2014/main" id="{A4320FBC-1DDC-CF63-EF78-65E45BD72EAC}"/>
              </a:ext>
            </a:extLst>
          </p:cNvPr>
          <p:cNvSpPr/>
          <p:nvPr/>
        </p:nvSpPr>
        <p:spPr>
          <a:xfrm>
            <a:off x="8014644" y="2963826"/>
            <a:ext cx="1440160" cy="11430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dirty="0"/>
              <a:t>Post</a:t>
            </a:r>
          </a:p>
          <a:p>
            <a:pPr algn="ctr"/>
            <a:r>
              <a:rPr lang="en-US" dirty="0"/>
              <a:t> Office</a:t>
            </a:r>
            <a:endParaRPr lang="en-CA" dirty="0"/>
          </a:p>
        </p:txBody>
      </p:sp>
      <p:sp>
        <p:nvSpPr>
          <p:cNvPr id="19" name="Rectangle 18">
            <a:extLst>
              <a:ext uri="{FF2B5EF4-FFF2-40B4-BE49-F238E27FC236}">
                <a16:creationId xmlns:a16="http://schemas.microsoft.com/office/drawing/2014/main" id="{0E178A66-C67E-89F9-EC5E-AE2F2BEAFD61}"/>
              </a:ext>
            </a:extLst>
          </p:cNvPr>
          <p:cNvSpPr/>
          <p:nvPr/>
        </p:nvSpPr>
        <p:spPr>
          <a:xfrm>
            <a:off x="8131475" y="3086903"/>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endParaRPr lang="en-CA" dirty="0"/>
          </a:p>
        </p:txBody>
      </p:sp>
      <p:sp>
        <p:nvSpPr>
          <p:cNvPr id="20" name="Rectangle 19">
            <a:extLst>
              <a:ext uri="{FF2B5EF4-FFF2-40B4-BE49-F238E27FC236}">
                <a16:creationId xmlns:a16="http://schemas.microsoft.com/office/drawing/2014/main" id="{4A7644D6-BFD5-02C7-BEE6-096B7BCD8175}"/>
              </a:ext>
            </a:extLst>
          </p:cNvPr>
          <p:cNvSpPr/>
          <p:nvPr/>
        </p:nvSpPr>
        <p:spPr>
          <a:xfrm>
            <a:off x="8129633" y="3421764"/>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a:t>
            </a:r>
            <a:endParaRPr lang="en-CA" dirty="0"/>
          </a:p>
        </p:txBody>
      </p:sp>
      <p:sp>
        <p:nvSpPr>
          <p:cNvPr id="21" name="Rectangle 20">
            <a:extLst>
              <a:ext uri="{FF2B5EF4-FFF2-40B4-BE49-F238E27FC236}">
                <a16:creationId xmlns:a16="http://schemas.microsoft.com/office/drawing/2014/main" id="{7CE97872-7F04-2481-9ED6-093E8FB97B50}"/>
              </a:ext>
            </a:extLst>
          </p:cNvPr>
          <p:cNvSpPr/>
          <p:nvPr/>
        </p:nvSpPr>
        <p:spPr>
          <a:xfrm>
            <a:off x="8463963" y="3086903"/>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6</a:t>
            </a:r>
            <a:endParaRPr lang="en-CA" dirty="0"/>
          </a:p>
        </p:txBody>
      </p:sp>
      <p:sp>
        <p:nvSpPr>
          <p:cNvPr id="22" name="Rectangle 21">
            <a:extLst>
              <a:ext uri="{FF2B5EF4-FFF2-40B4-BE49-F238E27FC236}">
                <a16:creationId xmlns:a16="http://schemas.microsoft.com/office/drawing/2014/main" id="{AE0660A3-0789-C64C-FC35-E7F6C5326863}"/>
              </a:ext>
            </a:extLst>
          </p:cNvPr>
          <p:cNvSpPr/>
          <p:nvPr/>
        </p:nvSpPr>
        <p:spPr>
          <a:xfrm>
            <a:off x="9128127" y="3421764"/>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6</a:t>
            </a:r>
            <a:endParaRPr lang="en-CA" dirty="0"/>
          </a:p>
        </p:txBody>
      </p:sp>
      <p:sp>
        <p:nvSpPr>
          <p:cNvPr id="23" name="Rectangle 22">
            <a:extLst>
              <a:ext uri="{FF2B5EF4-FFF2-40B4-BE49-F238E27FC236}">
                <a16:creationId xmlns:a16="http://schemas.microsoft.com/office/drawing/2014/main" id="{6F41B5ED-3266-F06C-C9B3-79A05ACD9406}"/>
              </a:ext>
            </a:extLst>
          </p:cNvPr>
          <p:cNvSpPr/>
          <p:nvPr/>
        </p:nvSpPr>
        <p:spPr>
          <a:xfrm>
            <a:off x="8788810" y="3086903"/>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4</a:t>
            </a:r>
            <a:endParaRPr lang="en-CA" dirty="0"/>
          </a:p>
        </p:txBody>
      </p:sp>
      <p:sp>
        <p:nvSpPr>
          <p:cNvPr id="24" name="Rectangle 23">
            <a:extLst>
              <a:ext uri="{FF2B5EF4-FFF2-40B4-BE49-F238E27FC236}">
                <a16:creationId xmlns:a16="http://schemas.microsoft.com/office/drawing/2014/main" id="{0BF48E62-6773-6F0B-66DF-3D1A6BE96A71}"/>
              </a:ext>
            </a:extLst>
          </p:cNvPr>
          <p:cNvSpPr/>
          <p:nvPr/>
        </p:nvSpPr>
        <p:spPr>
          <a:xfrm>
            <a:off x="9122988" y="3086903"/>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endParaRPr lang="en-CA" dirty="0"/>
          </a:p>
        </p:txBody>
      </p:sp>
      <p:sp>
        <p:nvSpPr>
          <p:cNvPr id="27" name="Rectangle 26">
            <a:extLst>
              <a:ext uri="{FF2B5EF4-FFF2-40B4-BE49-F238E27FC236}">
                <a16:creationId xmlns:a16="http://schemas.microsoft.com/office/drawing/2014/main" id="{AEEB3084-49AD-E62F-B33F-473737C113EA}"/>
              </a:ext>
            </a:extLst>
          </p:cNvPr>
          <p:cNvSpPr/>
          <p:nvPr/>
        </p:nvSpPr>
        <p:spPr>
          <a:xfrm rot="19843919">
            <a:off x="5910599" y="4217211"/>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a:t>
            </a:r>
            <a:endParaRPr lang="en-CA" dirty="0"/>
          </a:p>
        </p:txBody>
      </p:sp>
      <p:sp>
        <p:nvSpPr>
          <p:cNvPr id="28" name="Rectangle 27">
            <a:extLst>
              <a:ext uri="{FF2B5EF4-FFF2-40B4-BE49-F238E27FC236}">
                <a16:creationId xmlns:a16="http://schemas.microsoft.com/office/drawing/2014/main" id="{9E9B6A4E-C154-9709-5031-DB727F1C16CC}"/>
              </a:ext>
            </a:extLst>
          </p:cNvPr>
          <p:cNvSpPr/>
          <p:nvPr/>
        </p:nvSpPr>
        <p:spPr>
          <a:xfrm rot="20201058">
            <a:off x="6451405" y="2515701"/>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endParaRPr lang="en-CA" dirty="0"/>
          </a:p>
        </p:txBody>
      </p:sp>
      <p:sp>
        <p:nvSpPr>
          <p:cNvPr id="29" name="Rectangle 28">
            <a:extLst>
              <a:ext uri="{FF2B5EF4-FFF2-40B4-BE49-F238E27FC236}">
                <a16:creationId xmlns:a16="http://schemas.microsoft.com/office/drawing/2014/main" id="{C77B3C0E-D5FE-CCEF-51F1-3CBCC7DF84F1}"/>
              </a:ext>
            </a:extLst>
          </p:cNvPr>
          <p:cNvSpPr/>
          <p:nvPr/>
        </p:nvSpPr>
        <p:spPr>
          <a:xfrm rot="599505">
            <a:off x="7003409" y="2810606"/>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6</a:t>
            </a:r>
            <a:endParaRPr lang="en-CA" dirty="0"/>
          </a:p>
        </p:txBody>
      </p:sp>
      <p:sp>
        <p:nvSpPr>
          <p:cNvPr id="30" name="Rectangle 29">
            <a:extLst>
              <a:ext uri="{FF2B5EF4-FFF2-40B4-BE49-F238E27FC236}">
                <a16:creationId xmlns:a16="http://schemas.microsoft.com/office/drawing/2014/main" id="{9EB5B091-34E5-3DAD-36F1-E210AE4E5F78}"/>
              </a:ext>
            </a:extLst>
          </p:cNvPr>
          <p:cNvSpPr/>
          <p:nvPr/>
        </p:nvSpPr>
        <p:spPr>
          <a:xfrm rot="1769581">
            <a:off x="6631389" y="4507682"/>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a:t>
            </a:r>
            <a:endParaRPr lang="en-CA" dirty="0"/>
          </a:p>
        </p:txBody>
      </p:sp>
      <p:pic>
        <p:nvPicPr>
          <p:cNvPr id="1028" name="Picture 4" descr="Download Plane, Drawing, Aeroplane. Royalty-Free Stock Illustration Image -  Pixabay">
            <a:extLst>
              <a:ext uri="{FF2B5EF4-FFF2-40B4-BE49-F238E27FC236}">
                <a16:creationId xmlns:a16="http://schemas.microsoft.com/office/drawing/2014/main" id="{0E414E44-176C-278F-CB72-24586694A4B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6342932" y="2744377"/>
            <a:ext cx="1559496" cy="5604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oy trucks - Free vector clipart images on creazilla.com">
            <a:extLst>
              <a:ext uri="{FF2B5EF4-FFF2-40B4-BE49-F238E27FC236}">
                <a16:creationId xmlns:a16="http://schemas.microsoft.com/office/drawing/2014/main" id="{18941139-43EA-ADC1-635F-B663527A9B7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12450" y="3005376"/>
            <a:ext cx="1440160" cy="1416228"/>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32828E20-7554-F92C-FAF4-0683469C34F5}"/>
              </a:ext>
            </a:extLst>
          </p:cNvPr>
          <p:cNvSpPr/>
          <p:nvPr/>
        </p:nvSpPr>
        <p:spPr>
          <a:xfrm rot="1332948">
            <a:off x="4910447" y="3063739"/>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endParaRPr lang="en-CA" dirty="0"/>
          </a:p>
        </p:txBody>
      </p:sp>
      <p:sp>
        <p:nvSpPr>
          <p:cNvPr id="32" name="Arrow: Down 31">
            <a:extLst>
              <a:ext uri="{FF2B5EF4-FFF2-40B4-BE49-F238E27FC236}">
                <a16:creationId xmlns:a16="http://schemas.microsoft.com/office/drawing/2014/main" id="{35185806-DEE0-4131-8577-EC85DF1A9A79}"/>
              </a:ext>
            </a:extLst>
          </p:cNvPr>
          <p:cNvSpPr/>
          <p:nvPr/>
        </p:nvSpPr>
        <p:spPr>
          <a:xfrm>
            <a:off x="3030220" y="1160949"/>
            <a:ext cx="326470" cy="456783"/>
          </a:xfrm>
          <a:prstGeom prst="downArrow">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 name="Arrow: Down 32">
            <a:extLst>
              <a:ext uri="{FF2B5EF4-FFF2-40B4-BE49-F238E27FC236}">
                <a16:creationId xmlns:a16="http://schemas.microsoft.com/office/drawing/2014/main" id="{90E54AA8-B12B-6220-2C37-9D108DCA3DC7}"/>
              </a:ext>
            </a:extLst>
          </p:cNvPr>
          <p:cNvSpPr/>
          <p:nvPr/>
        </p:nvSpPr>
        <p:spPr>
          <a:xfrm>
            <a:off x="3054828" y="2477567"/>
            <a:ext cx="326470" cy="456783"/>
          </a:xfrm>
          <a:prstGeom prst="downArrow">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 name="Arrow: Down 33">
            <a:extLst>
              <a:ext uri="{FF2B5EF4-FFF2-40B4-BE49-F238E27FC236}">
                <a16:creationId xmlns:a16="http://schemas.microsoft.com/office/drawing/2014/main" id="{7DBB2F63-A97E-632F-0427-657CD88A8378}"/>
              </a:ext>
            </a:extLst>
          </p:cNvPr>
          <p:cNvSpPr/>
          <p:nvPr/>
        </p:nvSpPr>
        <p:spPr>
          <a:xfrm rot="16200000">
            <a:off x="5823867" y="-695703"/>
            <a:ext cx="560442" cy="3822652"/>
          </a:xfrm>
          <a:prstGeom prst="downArrow">
            <a:avLst/>
          </a:prstGeom>
          <a:solidFill>
            <a:srgbClr val="00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b="1" dirty="0">
                <a:solidFill>
                  <a:schemeClr val="tx1"/>
                </a:solidFill>
              </a:rPr>
              <a:t>I send you the photo</a:t>
            </a:r>
            <a:endParaRPr lang="en-CA" b="1" dirty="0">
              <a:solidFill>
                <a:schemeClr val="tx1"/>
              </a:solidFill>
            </a:endParaRPr>
          </a:p>
        </p:txBody>
      </p:sp>
      <p:sp>
        <p:nvSpPr>
          <p:cNvPr id="36" name="Arrow: Down 35">
            <a:extLst>
              <a:ext uri="{FF2B5EF4-FFF2-40B4-BE49-F238E27FC236}">
                <a16:creationId xmlns:a16="http://schemas.microsoft.com/office/drawing/2014/main" id="{734F65F5-017F-A513-A591-17E77EEF4FEC}"/>
              </a:ext>
            </a:extLst>
          </p:cNvPr>
          <p:cNvSpPr/>
          <p:nvPr/>
        </p:nvSpPr>
        <p:spPr>
          <a:xfrm rot="10800000">
            <a:off x="8519292" y="2578289"/>
            <a:ext cx="326470" cy="456783"/>
          </a:xfrm>
          <a:prstGeom prst="downArrow">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Arrow: Down 36">
            <a:extLst>
              <a:ext uri="{FF2B5EF4-FFF2-40B4-BE49-F238E27FC236}">
                <a16:creationId xmlns:a16="http://schemas.microsoft.com/office/drawing/2014/main" id="{9E89C7F2-3B36-7FE8-C76A-C57386A67E66}"/>
              </a:ext>
            </a:extLst>
          </p:cNvPr>
          <p:cNvSpPr/>
          <p:nvPr/>
        </p:nvSpPr>
        <p:spPr>
          <a:xfrm rot="10800000">
            <a:off x="8519292" y="1219889"/>
            <a:ext cx="326470" cy="456783"/>
          </a:xfrm>
          <a:prstGeom prst="downArrow">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Rectangle 30">
            <a:extLst>
              <a:ext uri="{FF2B5EF4-FFF2-40B4-BE49-F238E27FC236}">
                <a16:creationId xmlns:a16="http://schemas.microsoft.com/office/drawing/2014/main" id="{4B38C28C-B7D0-4B1F-DDE9-9E5C1FE32881}"/>
              </a:ext>
            </a:extLst>
          </p:cNvPr>
          <p:cNvSpPr/>
          <p:nvPr/>
        </p:nvSpPr>
        <p:spPr>
          <a:xfrm rot="2146657">
            <a:off x="7281487" y="3180733"/>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4</a:t>
            </a:r>
            <a:endParaRPr lang="en-CA" dirty="0"/>
          </a:p>
        </p:txBody>
      </p:sp>
      <p:sp>
        <p:nvSpPr>
          <p:cNvPr id="38" name="TextBox 37">
            <a:extLst>
              <a:ext uri="{FF2B5EF4-FFF2-40B4-BE49-F238E27FC236}">
                <a16:creationId xmlns:a16="http://schemas.microsoft.com/office/drawing/2014/main" id="{C8A34836-06BE-23FD-C83C-A6E7C3746B3F}"/>
              </a:ext>
            </a:extLst>
          </p:cNvPr>
          <p:cNvSpPr txBox="1"/>
          <p:nvPr/>
        </p:nvSpPr>
        <p:spPr>
          <a:xfrm>
            <a:off x="111855" y="1414529"/>
            <a:ext cx="2485316" cy="1477328"/>
          </a:xfrm>
          <a:prstGeom prst="rect">
            <a:avLst/>
          </a:prstGeom>
          <a:noFill/>
        </p:spPr>
        <p:txBody>
          <a:bodyPr wrap="square" rIns="90000" rtlCol="0">
            <a:spAutoFit/>
          </a:bodyPr>
          <a:lstStyle/>
          <a:p>
            <a:pPr algn="l"/>
            <a:r>
              <a:rPr lang="en-US" b="1" dirty="0">
                <a:solidFill>
                  <a:schemeClr val="bg1"/>
                </a:solidFill>
                <a:latin typeface="Calibri" panose="020F0502020204030204" pitchFamily="34" charset="0"/>
                <a:cs typeface="Calibri" panose="020F0502020204030204" pitchFamily="34" charset="0"/>
              </a:rPr>
              <a:t>I tear the photo into pieces, put them in separate envelopes and drop them in the postbox</a:t>
            </a:r>
            <a:endParaRPr lang="en-CA" b="1" dirty="0" err="1">
              <a:solidFill>
                <a:schemeClr val="bg1"/>
              </a:solidFill>
              <a:latin typeface="Calibri" panose="020F0502020204030204" pitchFamily="34" charset="0"/>
              <a:cs typeface="Calibri" panose="020F0502020204030204" pitchFamily="34" charset="0"/>
            </a:endParaRPr>
          </a:p>
        </p:txBody>
      </p:sp>
      <p:sp>
        <p:nvSpPr>
          <p:cNvPr id="39" name="TextBox 38">
            <a:extLst>
              <a:ext uri="{FF2B5EF4-FFF2-40B4-BE49-F238E27FC236}">
                <a16:creationId xmlns:a16="http://schemas.microsoft.com/office/drawing/2014/main" id="{3B8125D0-FF04-F6A5-A0D2-B7EB2A37C86F}"/>
              </a:ext>
            </a:extLst>
          </p:cNvPr>
          <p:cNvSpPr txBox="1"/>
          <p:nvPr/>
        </p:nvSpPr>
        <p:spPr>
          <a:xfrm>
            <a:off x="9527387" y="1310481"/>
            <a:ext cx="2590644" cy="1200329"/>
          </a:xfrm>
          <a:prstGeom prst="rect">
            <a:avLst/>
          </a:prstGeom>
          <a:noFill/>
        </p:spPr>
        <p:txBody>
          <a:bodyPr wrap="square" rIns="90000" rtlCol="0">
            <a:spAutoFit/>
          </a:bodyPr>
          <a:lstStyle/>
          <a:p>
            <a:pPr algn="l"/>
            <a:r>
              <a:rPr lang="en-US" b="1" dirty="0">
                <a:solidFill>
                  <a:schemeClr val="bg1"/>
                </a:solidFill>
                <a:latin typeface="Calibri" panose="020F0502020204030204" pitchFamily="34" charset="0"/>
                <a:cs typeface="Calibri" panose="020F0502020204030204" pitchFamily="34" charset="0"/>
              </a:rPr>
              <a:t>You get all of the envelopes and assemble them in the correct order to see the picture!</a:t>
            </a:r>
          </a:p>
        </p:txBody>
      </p:sp>
      <p:sp>
        <p:nvSpPr>
          <p:cNvPr id="40" name="TextBox 39">
            <a:extLst>
              <a:ext uri="{FF2B5EF4-FFF2-40B4-BE49-F238E27FC236}">
                <a16:creationId xmlns:a16="http://schemas.microsoft.com/office/drawing/2014/main" id="{8A196FF6-F1D9-E93B-7136-1EA4EE25B7E6}"/>
              </a:ext>
            </a:extLst>
          </p:cNvPr>
          <p:cNvSpPr txBox="1"/>
          <p:nvPr/>
        </p:nvSpPr>
        <p:spPr>
          <a:xfrm>
            <a:off x="954715" y="4782656"/>
            <a:ext cx="10592314" cy="646331"/>
          </a:xfrm>
          <a:prstGeom prst="rect">
            <a:avLst/>
          </a:prstGeom>
          <a:noFill/>
        </p:spPr>
        <p:txBody>
          <a:bodyPr wrap="square" rIns="90000" rtlCol="0">
            <a:spAutoFit/>
          </a:bodyPr>
          <a:lstStyle/>
          <a:p>
            <a:pPr algn="l"/>
            <a:r>
              <a:rPr lang="en-US" b="1" dirty="0">
                <a:solidFill>
                  <a:schemeClr val="bg1"/>
                </a:solidFill>
                <a:latin typeface="Calibri" panose="020F0502020204030204" pitchFamily="34" charset="0"/>
                <a:cs typeface="Calibri" panose="020F0502020204030204" pitchFamily="34" charset="0"/>
              </a:rPr>
              <a:t>The post office sends all of the envelopes to YOU but each envelope can take a very different route to get to YOU and the envelopes might not arrive in order.</a:t>
            </a:r>
            <a:endParaRPr lang="en-CA" b="1" dirty="0" err="1">
              <a:solidFill>
                <a:schemeClr val="bg1"/>
              </a:solidFill>
              <a:latin typeface="Calibri" panose="020F0502020204030204" pitchFamily="34" charset="0"/>
              <a:cs typeface="Calibri" panose="020F0502020204030204" pitchFamily="34" charset="0"/>
            </a:endParaRPr>
          </a:p>
        </p:txBody>
      </p:sp>
      <p:sp>
        <p:nvSpPr>
          <p:cNvPr id="3" name="Arrow: Down 2">
            <a:extLst>
              <a:ext uri="{FF2B5EF4-FFF2-40B4-BE49-F238E27FC236}">
                <a16:creationId xmlns:a16="http://schemas.microsoft.com/office/drawing/2014/main" id="{1D05D729-F8D5-0A55-ABDE-7D8ED8FB19D9}"/>
              </a:ext>
            </a:extLst>
          </p:cNvPr>
          <p:cNvSpPr/>
          <p:nvPr/>
        </p:nvSpPr>
        <p:spPr>
          <a:xfrm rot="16200000">
            <a:off x="5863281" y="105297"/>
            <a:ext cx="560442" cy="3822652"/>
          </a:xfrm>
          <a:prstGeom prst="downArrow">
            <a:avLst/>
          </a:prstGeom>
          <a:solidFill>
            <a:srgbClr val="00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b="1" dirty="0">
                <a:solidFill>
                  <a:schemeClr val="tx1"/>
                </a:solidFill>
              </a:rPr>
              <a:t>Sending the picture protocol</a:t>
            </a:r>
            <a:endParaRPr lang="en-CA" b="1" dirty="0">
              <a:solidFill>
                <a:schemeClr val="tx1"/>
              </a:solidFill>
            </a:endParaRPr>
          </a:p>
        </p:txBody>
      </p:sp>
      <p:sp>
        <p:nvSpPr>
          <p:cNvPr id="7" name="Arrow: Down 6">
            <a:extLst>
              <a:ext uri="{FF2B5EF4-FFF2-40B4-BE49-F238E27FC236}">
                <a16:creationId xmlns:a16="http://schemas.microsoft.com/office/drawing/2014/main" id="{43FDB517-2C9F-3CB5-83BE-146B03E078B2}"/>
              </a:ext>
            </a:extLst>
          </p:cNvPr>
          <p:cNvSpPr/>
          <p:nvPr/>
        </p:nvSpPr>
        <p:spPr>
          <a:xfrm rot="5400000" flipH="1">
            <a:off x="5807472" y="-1170636"/>
            <a:ext cx="560442" cy="3822652"/>
          </a:xfrm>
          <a:prstGeom prst="downArrow">
            <a:avLst/>
          </a:prstGeom>
          <a:solidFill>
            <a:srgbClr val="00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b="1" dirty="0">
                <a:solidFill>
                  <a:schemeClr val="tx1"/>
                </a:solidFill>
              </a:rPr>
              <a:t>You request the photo</a:t>
            </a:r>
            <a:endParaRPr lang="en-CA" b="1" dirty="0">
              <a:solidFill>
                <a:schemeClr val="tx1"/>
              </a:solidFill>
            </a:endParaRPr>
          </a:p>
        </p:txBody>
      </p:sp>
      <p:sp>
        <p:nvSpPr>
          <p:cNvPr id="11" name="TextBox 10">
            <a:extLst>
              <a:ext uri="{FF2B5EF4-FFF2-40B4-BE49-F238E27FC236}">
                <a16:creationId xmlns:a16="http://schemas.microsoft.com/office/drawing/2014/main" id="{BD95B896-0EEB-695F-F6EF-756FCC3E8031}"/>
              </a:ext>
            </a:extLst>
          </p:cNvPr>
          <p:cNvSpPr txBox="1"/>
          <p:nvPr/>
        </p:nvSpPr>
        <p:spPr>
          <a:xfrm>
            <a:off x="5160976" y="204486"/>
            <a:ext cx="1810902" cy="369332"/>
          </a:xfrm>
          <a:prstGeom prst="rect">
            <a:avLst/>
          </a:prstGeom>
          <a:noFill/>
        </p:spPr>
        <p:txBody>
          <a:bodyPr wrap="none" rIns="90000" rtlCol="0">
            <a:spAutoFit/>
          </a:bodyPr>
          <a:lstStyle/>
          <a:p>
            <a:pPr algn="l"/>
            <a:r>
              <a:rPr lang="en-US" b="1" dirty="0">
                <a:solidFill>
                  <a:schemeClr val="bg1"/>
                </a:solidFill>
                <a:latin typeface="Calibri" panose="020F0502020204030204" pitchFamily="34" charset="0"/>
                <a:cs typeface="Calibri" panose="020F0502020204030204" pitchFamily="34" charset="0"/>
              </a:rPr>
              <a:t>Request Protocol</a:t>
            </a:r>
            <a:endParaRPr lang="en-CA" b="1" dirty="0" err="1">
              <a:solidFill>
                <a:schemeClr val="bg1"/>
              </a:solidFill>
              <a:latin typeface="Calibri" panose="020F0502020204030204" pitchFamily="34" charset="0"/>
              <a:cs typeface="Calibri" panose="020F0502020204030204" pitchFamily="34" charset="0"/>
            </a:endParaRPr>
          </a:p>
        </p:txBody>
      </p:sp>
      <p:cxnSp>
        <p:nvCxnSpPr>
          <p:cNvPr id="42" name="Straight Arrow Connector 41">
            <a:extLst>
              <a:ext uri="{FF2B5EF4-FFF2-40B4-BE49-F238E27FC236}">
                <a16:creationId xmlns:a16="http://schemas.microsoft.com/office/drawing/2014/main" id="{A09ED4B9-E91A-98C4-88DA-BEF902A37588}"/>
              </a:ext>
            </a:extLst>
          </p:cNvPr>
          <p:cNvCxnSpPr>
            <a:cxnSpLocks/>
          </p:cNvCxnSpPr>
          <p:nvPr/>
        </p:nvCxnSpPr>
        <p:spPr>
          <a:xfrm>
            <a:off x="2267522" y="1693141"/>
            <a:ext cx="505765" cy="151683"/>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EFC9364C-64DA-77CE-C796-BDCA2DFD3E72}"/>
              </a:ext>
            </a:extLst>
          </p:cNvPr>
          <p:cNvCxnSpPr>
            <a:cxnSpLocks/>
          </p:cNvCxnSpPr>
          <p:nvPr/>
        </p:nvCxnSpPr>
        <p:spPr>
          <a:xfrm flipH="1">
            <a:off x="9210361" y="1530122"/>
            <a:ext cx="357388" cy="28454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8748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C3FFF-B341-086E-A143-205F4F7EE903}"/>
            </a:ext>
          </a:extLst>
        </p:cNvPr>
        <p:cNvGrpSpPr/>
        <p:nvPr/>
      </p:nvGrpSpPr>
      <p:grpSpPr>
        <a:xfrm>
          <a:off x="0" y="0"/>
          <a:ext cx="0" cy="0"/>
          <a:chOff x="0" y="0"/>
          <a:chExt cx="0" cy="0"/>
        </a:xfrm>
      </p:grpSpPr>
      <p:pic>
        <p:nvPicPr>
          <p:cNvPr id="2050" name="Picture 2" descr="Types of Node Devices in a Computer Network: End devices and Intermediary  Devices - GeeksforGeeks">
            <a:extLst>
              <a:ext uri="{FF2B5EF4-FFF2-40B4-BE49-F238E27FC236}">
                <a16:creationId xmlns:a16="http://schemas.microsoft.com/office/drawing/2014/main" id="{5034EFDD-7B07-EFF3-FC07-ED8A2A290E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3508" y="2489461"/>
            <a:ext cx="3487259" cy="2442438"/>
          </a:xfrm>
          <a:prstGeom prst="rect">
            <a:avLst/>
          </a:prstGeom>
          <a:noFill/>
          <a:extLst>
            <a:ext uri="{909E8E84-426E-40DD-AFC4-6F175D3DCCD1}">
              <a14:hiddenFill xmlns:a14="http://schemas.microsoft.com/office/drawing/2010/main">
                <a:solidFill>
                  <a:srgbClr val="FFFFFF"/>
                </a:solidFill>
              </a14:hiddenFill>
            </a:ext>
          </a:extLst>
        </p:spPr>
      </p:pic>
      <p:sp>
        <p:nvSpPr>
          <p:cNvPr id="35" name="Arrow: Down 34">
            <a:extLst>
              <a:ext uri="{FF2B5EF4-FFF2-40B4-BE49-F238E27FC236}">
                <a16:creationId xmlns:a16="http://schemas.microsoft.com/office/drawing/2014/main" id="{75CAC5AF-FD75-18E2-3017-AA1D49330032}"/>
              </a:ext>
            </a:extLst>
          </p:cNvPr>
          <p:cNvSpPr/>
          <p:nvPr/>
        </p:nvSpPr>
        <p:spPr>
          <a:xfrm rot="16200000">
            <a:off x="5768172" y="1397828"/>
            <a:ext cx="560442" cy="3937231"/>
          </a:xfrm>
          <a:prstGeom prst="downArrow">
            <a:avLst/>
          </a:prstGeom>
          <a:solidFill>
            <a:srgbClr val="00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b="1" dirty="0">
                <a:solidFill>
                  <a:schemeClr val="tx1"/>
                </a:solidFill>
              </a:rPr>
              <a:t>IP protocol</a:t>
            </a:r>
            <a:endParaRPr lang="en-CA" b="1" dirty="0">
              <a:solidFill>
                <a:schemeClr val="tx1"/>
              </a:solidFill>
            </a:endParaRPr>
          </a:p>
        </p:txBody>
      </p:sp>
      <p:sp>
        <p:nvSpPr>
          <p:cNvPr id="2" name="Title 1">
            <a:extLst>
              <a:ext uri="{FF2B5EF4-FFF2-40B4-BE49-F238E27FC236}">
                <a16:creationId xmlns:a16="http://schemas.microsoft.com/office/drawing/2014/main" id="{F4A13779-DA2B-664F-7657-466E42D9FA7A}"/>
              </a:ext>
            </a:extLst>
          </p:cNvPr>
          <p:cNvSpPr>
            <a:spLocks noGrp="1"/>
          </p:cNvSpPr>
          <p:nvPr>
            <p:ph type="title"/>
          </p:nvPr>
        </p:nvSpPr>
        <p:spPr>
          <a:xfrm>
            <a:off x="561993" y="-277629"/>
            <a:ext cx="10972800" cy="1143000"/>
          </a:xfrm>
        </p:spPr>
        <p:txBody>
          <a:bodyPr/>
          <a:lstStyle/>
          <a:p>
            <a:r>
              <a:rPr lang="en-US" dirty="0"/>
              <a:t>TCP/</a:t>
            </a:r>
            <a:r>
              <a:rPr lang="en-US" dirty="0" err="1"/>
              <a:t>ip</a:t>
            </a:r>
            <a:endParaRPr lang="en-CA" dirty="0"/>
          </a:p>
        </p:txBody>
      </p:sp>
      <p:pic>
        <p:nvPicPr>
          <p:cNvPr id="1026" name="Picture 2" descr="How to Draw a Puppy - Really Easy Drawing Tutorial">
            <a:extLst>
              <a:ext uri="{FF2B5EF4-FFF2-40B4-BE49-F238E27FC236}">
                <a16:creationId xmlns:a16="http://schemas.microsoft.com/office/drawing/2014/main" id="{8BB2F18B-569F-7FB5-CF4E-7A249DA973B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0269" y="123099"/>
            <a:ext cx="1146373" cy="1143001"/>
          </a:xfrm>
          <a:prstGeom prst="rect">
            <a:avLst/>
          </a:prstGeom>
          <a:solidFill>
            <a:schemeClr val="tx1">
              <a:lumMod val="50000"/>
              <a:lumOff val="50000"/>
            </a:schemeClr>
          </a:solidFill>
          <a:ln>
            <a:solidFill>
              <a:schemeClr val="tx1"/>
            </a:solidFill>
          </a:ln>
        </p:spPr>
      </p:pic>
      <p:sp>
        <p:nvSpPr>
          <p:cNvPr id="5" name="Rectangle 4">
            <a:extLst>
              <a:ext uri="{FF2B5EF4-FFF2-40B4-BE49-F238E27FC236}">
                <a16:creationId xmlns:a16="http://schemas.microsoft.com/office/drawing/2014/main" id="{03C74441-49DC-C140-2654-63D497AE97E5}"/>
              </a:ext>
            </a:extLst>
          </p:cNvPr>
          <p:cNvSpPr/>
          <p:nvPr/>
        </p:nvSpPr>
        <p:spPr>
          <a:xfrm>
            <a:off x="2497983" y="1414529"/>
            <a:ext cx="1440160" cy="11430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TCP</a:t>
            </a:r>
            <a:endParaRPr lang="en-CA" dirty="0"/>
          </a:p>
        </p:txBody>
      </p:sp>
      <p:sp>
        <p:nvSpPr>
          <p:cNvPr id="8" name="Rectangle 7">
            <a:extLst>
              <a:ext uri="{FF2B5EF4-FFF2-40B4-BE49-F238E27FC236}">
                <a16:creationId xmlns:a16="http://schemas.microsoft.com/office/drawing/2014/main" id="{46956302-8AF2-CE3B-8ABC-0A2450886C78}"/>
              </a:ext>
            </a:extLst>
          </p:cNvPr>
          <p:cNvSpPr/>
          <p:nvPr/>
        </p:nvSpPr>
        <p:spPr>
          <a:xfrm>
            <a:off x="7975999" y="1474196"/>
            <a:ext cx="1440160" cy="11430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TCP</a:t>
            </a:r>
            <a:endParaRPr lang="en-CA" dirty="0"/>
          </a:p>
        </p:txBody>
      </p:sp>
      <p:pic>
        <p:nvPicPr>
          <p:cNvPr id="9" name="Picture 2" descr="How to Draw a Puppy - Really Easy Drawing Tutorial">
            <a:extLst>
              <a:ext uri="{FF2B5EF4-FFF2-40B4-BE49-F238E27FC236}">
                <a16:creationId xmlns:a16="http://schemas.microsoft.com/office/drawing/2014/main" id="{8B212862-8BCC-140D-D676-7BDE5D6E539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09341" y="182765"/>
            <a:ext cx="1146373" cy="1143001"/>
          </a:xfrm>
          <a:prstGeom prst="rect">
            <a:avLst/>
          </a:prstGeom>
          <a:solidFill>
            <a:schemeClr val="tx1">
              <a:lumMod val="50000"/>
              <a:lumOff val="50000"/>
            </a:schemeClr>
          </a:solidFill>
          <a:ln>
            <a:solidFill>
              <a:schemeClr val="tx1"/>
            </a:solidFill>
          </a:ln>
        </p:spPr>
      </p:pic>
      <p:sp>
        <p:nvSpPr>
          <p:cNvPr id="10" name="Rectangle 9">
            <a:extLst>
              <a:ext uri="{FF2B5EF4-FFF2-40B4-BE49-F238E27FC236}">
                <a16:creationId xmlns:a16="http://schemas.microsoft.com/office/drawing/2014/main" id="{C1268A05-3668-CBE9-6F93-1DFA196B06FB}"/>
              </a:ext>
            </a:extLst>
          </p:cNvPr>
          <p:cNvSpPr/>
          <p:nvPr/>
        </p:nvSpPr>
        <p:spPr>
          <a:xfrm>
            <a:off x="2516644" y="2860136"/>
            <a:ext cx="1440160" cy="11430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IP</a:t>
            </a:r>
            <a:endParaRPr lang="en-CA" dirty="0"/>
          </a:p>
        </p:txBody>
      </p:sp>
      <p:sp>
        <p:nvSpPr>
          <p:cNvPr id="12" name="Rectangle 11">
            <a:extLst>
              <a:ext uri="{FF2B5EF4-FFF2-40B4-BE49-F238E27FC236}">
                <a16:creationId xmlns:a16="http://schemas.microsoft.com/office/drawing/2014/main" id="{A4FF4696-1590-557F-29FD-6CA5E2B08041}"/>
              </a:ext>
            </a:extLst>
          </p:cNvPr>
          <p:cNvSpPr/>
          <p:nvPr/>
        </p:nvSpPr>
        <p:spPr>
          <a:xfrm>
            <a:off x="2631113" y="2952316"/>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endParaRPr lang="en-CA" dirty="0"/>
          </a:p>
        </p:txBody>
      </p:sp>
      <p:sp>
        <p:nvSpPr>
          <p:cNvPr id="13" name="Rectangle 12">
            <a:extLst>
              <a:ext uri="{FF2B5EF4-FFF2-40B4-BE49-F238E27FC236}">
                <a16:creationId xmlns:a16="http://schemas.microsoft.com/office/drawing/2014/main" id="{2FFAACBA-7CCE-F049-23F2-2E4D49F95EAC}"/>
              </a:ext>
            </a:extLst>
          </p:cNvPr>
          <p:cNvSpPr/>
          <p:nvPr/>
        </p:nvSpPr>
        <p:spPr>
          <a:xfrm>
            <a:off x="2629271" y="3287177"/>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a:t>
            </a:r>
            <a:endParaRPr lang="en-CA" dirty="0"/>
          </a:p>
        </p:txBody>
      </p:sp>
      <p:sp>
        <p:nvSpPr>
          <p:cNvPr id="14" name="Rectangle 13">
            <a:extLst>
              <a:ext uri="{FF2B5EF4-FFF2-40B4-BE49-F238E27FC236}">
                <a16:creationId xmlns:a16="http://schemas.microsoft.com/office/drawing/2014/main" id="{70B62E3B-1E3C-1536-DF9D-4742C20D01E3}"/>
              </a:ext>
            </a:extLst>
          </p:cNvPr>
          <p:cNvSpPr/>
          <p:nvPr/>
        </p:nvSpPr>
        <p:spPr>
          <a:xfrm>
            <a:off x="2963601" y="2952316"/>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endParaRPr lang="en-CA" dirty="0"/>
          </a:p>
        </p:txBody>
      </p:sp>
      <p:sp>
        <p:nvSpPr>
          <p:cNvPr id="15" name="Rectangle 14">
            <a:extLst>
              <a:ext uri="{FF2B5EF4-FFF2-40B4-BE49-F238E27FC236}">
                <a16:creationId xmlns:a16="http://schemas.microsoft.com/office/drawing/2014/main" id="{B80AFC38-893D-AC13-E9DF-B7EDE5C4DFD1}"/>
              </a:ext>
            </a:extLst>
          </p:cNvPr>
          <p:cNvSpPr/>
          <p:nvPr/>
        </p:nvSpPr>
        <p:spPr>
          <a:xfrm>
            <a:off x="3627765" y="3287177"/>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6</a:t>
            </a:r>
            <a:endParaRPr lang="en-CA" dirty="0"/>
          </a:p>
        </p:txBody>
      </p:sp>
      <p:sp>
        <p:nvSpPr>
          <p:cNvPr id="16" name="Rectangle 15">
            <a:extLst>
              <a:ext uri="{FF2B5EF4-FFF2-40B4-BE49-F238E27FC236}">
                <a16:creationId xmlns:a16="http://schemas.microsoft.com/office/drawing/2014/main" id="{74C85699-0686-F94F-4984-AE59DF71066B}"/>
              </a:ext>
            </a:extLst>
          </p:cNvPr>
          <p:cNvSpPr/>
          <p:nvPr/>
        </p:nvSpPr>
        <p:spPr>
          <a:xfrm>
            <a:off x="3288448" y="2952316"/>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a:t>
            </a:r>
            <a:endParaRPr lang="en-CA" dirty="0"/>
          </a:p>
        </p:txBody>
      </p:sp>
      <p:sp>
        <p:nvSpPr>
          <p:cNvPr id="17" name="Rectangle 16">
            <a:extLst>
              <a:ext uri="{FF2B5EF4-FFF2-40B4-BE49-F238E27FC236}">
                <a16:creationId xmlns:a16="http://schemas.microsoft.com/office/drawing/2014/main" id="{1D5F1945-276B-8847-6FED-5E18487FB1DC}"/>
              </a:ext>
            </a:extLst>
          </p:cNvPr>
          <p:cNvSpPr/>
          <p:nvPr/>
        </p:nvSpPr>
        <p:spPr>
          <a:xfrm>
            <a:off x="3622626" y="2952316"/>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4</a:t>
            </a:r>
            <a:endParaRPr lang="en-CA" dirty="0"/>
          </a:p>
        </p:txBody>
      </p:sp>
      <p:sp>
        <p:nvSpPr>
          <p:cNvPr id="18" name="Rectangle 17">
            <a:extLst>
              <a:ext uri="{FF2B5EF4-FFF2-40B4-BE49-F238E27FC236}">
                <a16:creationId xmlns:a16="http://schemas.microsoft.com/office/drawing/2014/main" id="{736CC8A1-C65D-08FF-5C58-FE8EEECEA94D}"/>
              </a:ext>
            </a:extLst>
          </p:cNvPr>
          <p:cNvSpPr/>
          <p:nvPr/>
        </p:nvSpPr>
        <p:spPr>
          <a:xfrm>
            <a:off x="8014644" y="2963826"/>
            <a:ext cx="1440160" cy="11430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IP</a:t>
            </a:r>
            <a:endParaRPr lang="en-CA" dirty="0"/>
          </a:p>
        </p:txBody>
      </p:sp>
      <p:sp>
        <p:nvSpPr>
          <p:cNvPr id="19" name="Rectangle 18">
            <a:extLst>
              <a:ext uri="{FF2B5EF4-FFF2-40B4-BE49-F238E27FC236}">
                <a16:creationId xmlns:a16="http://schemas.microsoft.com/office/drawing/2014/main" id="{043D6525-91D0-E177-0C1B-6725A29FCBC8}"/>
              </a:ext>
            </a:extLst>
          </p:cNvPr>
          <p:cNvSpPr/>
          <p:nvPr/>
        </p:nvSpPr>
        <p:spPr>
          <a:xfrm>
            <a:off x="8131475" y="3086903"/>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endParaRPr lang="en-CA" dirty="0"/>
          </a:p>
        </p:txBody>
      </p:sp>
      <p:sp>
        <p:nvSpPr>
          <p:cNvPr id="20" name="Rectangle 19">
            <a:extLst>
              <a:ext uri="{FF2B5EF4-FFF2-40B4-BE49-F238E27FC236}">
                <a16:creationId xmlns:a16="http://schemas.microsoft.com/office/drawing/2014/main" id="{E43E8F28-5451-021E-5DC3-50E983BE6C5D}"/>
              </a:ext>
            </a:extLst>
          </p:cNvPr>
          <p:cNvSpPr/>
          <p:nvPr/>
        </p:nvSpPr>
        <p:spPr>
          <a:xfrm>
            <a:off x="8129633" y="3421764"/>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a:t>
            </a:r>
            <a:endParaRPr lang="en-CA" dirty="0"/>
          </a:p>
        </p:txBody>
      </p:sp>
      <p:sp>
        <p:nvSpPr>
          <p:cNvPr id="21" name="Rectangle 20">
            <a:extLst>
              <a:ext uri="{FF2B5EF4-FFF2-40B4-BE49-F238E27FC236}">
                <a16:creationId xmlns:a16="http://schemas.microsoft.com/office/drawing/2014/main" id="{69B759A2-F8FA-7D4C-9F7D-A1CF66229785}"/>
              </a:ext>
            </a:extLst>
          </p:cNvPr>
          <p:cNvSpPr/>
          <p:nvPr/>
        </p:nvSpPr>
        <p:spPr>
          <a:xfrm>
            <a:off x="8463963" y="3086903"/>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6</a:t>
            </a:r>
            <a:endParaRPr lang="en-CA" dirty="0"/>
          </a:p>
        </p:txBody>
      </p:sp>
      <p:sp>
        <p:nvSpPr>
          <p:cNvPr id="22" name="Rectangle 21">
            <a:extLst>
              <a:ext uri="{FF2B5EF4-FFF2-40B4-BE49-F238E27FC236}">
                <a16:creationId xmlns:a16="http://schemas.microsoft.com/office/drawing/2014/main" id="{5C25310E-2EFF-E98C-56CF-F74A8A1D4098}"/>
              </a:ext>
            </a:extLst>
          </p:cNvPr>
          <p:cNvSpPr/>
          <p:nvPr/>
        </p:nvSpPr>
        <p:spPr>
          <a:xfrm>
            <a:off x="9128127" y="3421764"/>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6</a:t>
            </a:r>
            <a:endParaRPr lang="en-CA" dirty="0"/>
          </a:p>
        </p:txBody>
      </p:sp>
      <p:sp>
        <p:nvSpPr>
          <p:cNvPr id="23" name="Rectangle 22">
            <a:extLst>
              <a:ext uri="{FF2B5EF4-FFF2-40B4-BE49-F238E27FC236}">
                <a16:creationId xmlns:a16="http://schemas.microsoft.com/office/drawing/2014/main" id="{C63E5D71-063C-A693-DD47-85C341336353}"/>
              </a:ext>
            </a:extLst>
          </p:cNvPr>
          <p:cNvSpPr/>
          <p:nvPr/>
        </p:nvSpPr>
        <p:spPr>
          <a:xfrm>
            <a:off x="8788810" y="3086903"/>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4</a:t>
            </a:r>
            <a:endParaRPr lang="en-CA" dirty="0"/>
          </a:p>
        </p:txBody>
      </p:sp>
      <p:sp>
        <p:nvSpPr>
          <p:cNvPr id="24" name="Rectangle 23">
            <a:extLst>
              <a:ext uri="{FF2B5EF4-FFF2-40B4-BE49-F238E27FC236}">
                <a16:creationId xmlns:a16="http://schemas.microsoft.com/office/drawing/2014/main" id="{636DB5FF-2B63-201C-AD39-A1D4034806D1}"/>
              </a:ext>
            </a:extLst>
          </p:cNvPr>
          <p:cNvSpPr/>
          <p:nvPr/>
        </p:nvSpPr>
        <p:spPr>
          <a:xfrm>
            <a:off x="9122988" y="3086903"/>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endParaRPr lang="en-CA" dirty="0"/>
          </a:p>
        </p:txBody>
      </p:sp>
      <p:sp>
        <p:nvSpPr>
          <p:cNvPr id="27" name="Rectangle 26">
            <a:extLst>
              <a:ext uri="{FF2B5EF4-FFF2-40B4-BE49-F238E27FC236}">
                <a16:creationId xmlns:a16="http://schemas.microsoft.com/office/drawing/2014/main" id="{90084087-5EE3-E39F-0D32-AB7D7D838922}"/>
              </a:ext>
            </a:extLst>
          </p:cNvPr>
          <p:cNvSpPr/>
          <p:nvPr/>
        </p:nvSpPr>
        <p:spPr>
          <a:xfrm rot="19843919">
            <a:off x="5910599" y="4217211"/>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a:t>
            </a:r>
            <a:endParaRPr lang="en-CA" dirty="0"/>
          </a:p>
        </p:txBody>
      </p:sp>
      <p:sp>
        <p:nvSpPr>
          <p:cNvPr id="28" name="Rectangle 27">
            <a:extLst>
              <a:ext uri="{FF2B5EF4-FFF2-40B4-BE49-F238E27FC236}">
                <a16:creationId xmlns:a16="http://schemas.microsoft.com/office/drawing/2014/main" id="{9AFAB6AB-04A0-C354-2FB0-22E4960AD7CF}"/>
              </a:ext>
            </a:extLst>
          </p:cNvPr>
          <p:cNvSpPr/>
          <p:nvPr/>
        </p:nvSpPr>
        <p:spPr>
          <a:xfrm rot="20201058">
            <a:off x="6451405" y="2515701"/>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endParaRPr lang="en-CA" dirty="0"/>
          </a:p>
        </p:txBody>
      </p:sp>
      <p:sp>
        <p:nvSpPr>
          <p:cNvPr id="29" name="Rectangle 28">
            <a:extLst>
              <a:ext uri="{FF2B5EF4-FFF2-40B4-BE49-F238E27FC236}">
                <a16:creationId xmlns:a16="http://schemas.microsoft.com/office/drawing/2014/main" id="{B74FFD44-6C2A-D77F-E978-52F9A0122ADB}"/>
              </a:ext>
            </a:extLst>
          </p:cNvPr>
          <p:cNvSpPr/>
          <p:nvPr/>
        </p:nvSpPr>
        <p:spPr>
          <a:xfrm rot="599505">
            <a:off x="6525449" y="3158676"/>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6</a:t>
            </a:r>
            <a:endParaRPr lang="en-CA" dirty="0"/>
          </a:p>
        </p:txBody>
      </p:sp>
      <p:sp>
        <p:nvSpPr>
          <p:cNvPr id="30" name="Rectangle 29">
            <a:extLst>
              <a:ext uri="{FF2B5EF4-FFF2-40B4-BE49-F238E27FC236}">
                <a16:creationId xmlns:a16="http://schemas.microsoft.com/office/drawing/2014/main" id="{B228E71E-7FD2-5064-8237-D5B4AC757778}"/>
              </a:ext>
            </a:extLst>
          </p:cNvPr>
          <p:cNvSpPr/>
          <p:nvPr/>
        </p:nvSpPr>
        <p:spPr>
          <a:xfrm rot="1769581">
            <a:off x="6631389" y="4507682"/>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a:t>
            </a:r>
            <a:endParaRPr lang="en-CA" dirty="0"/>
          </a:p>
        </p:txBody>
      </p:sp>
      <p:sp>
        <p:nvSpPr>
          <p:cNvPr id="26" name="Rectangle 25">
            <a:extLst>
              <a:ext uri="{FF2B5EF4-FFF2-40B4-BE49-F238E27FC236}">
                <a16:creationId xmlns:a16="http://schemas.microsoft.com/office/drawing/2014/main" id="{F8E7D586-8175-BCF9-B45E-01AD6EF1C860}"/>
              </a:ext>
            </a:extLst>
          </p:cNvPr>
          <p:cNvSpPr/>
          <p:nvPr/>
        </p:nvSpPr>
        <p:spPr>
          <a:xfrm rot="1332948">
            <a:off x="4910447" y="3063739"/>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endParaRPr lang="en-CA" dirty="0"/>
          </a:p>
        </p:txBody>
      </p:sp>
      <p:sp>
        <p:nvSpPr>
          <p:cNvPr id="32" name="Arrow: Down 31">
            <a:extLst>
              <a:ext uri="{FF2B5EF4-FFF2-40B4-BE49-F238E27FC236}">
                <a16:creationId xmlns:a16="http://schemas.microsoft.com/office/drawing/2014/main" id="{240882C5-8BFD-2767-6F51-515707264094}"/>
              </a:ext>
            </a:extLst>
          </p:cNvPr>
          <p:cNvSpPr/>
          <p:nvPr/>
        </p:nvSpPr>
        <p:spPr>
          <a:xfrm>
            <a:off x="3030220" y="1160949"/>
            <a:ext cx="326470" cy="456783"/>
          </a:xfrm>
          <a:prstGeom prst="downArrow">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 name="Arrow: Down 32">
            <a:extLst>
              <a:ext uri="{FF2B5EF4-FFF2-40B4-BE49-F238E27FC236}">
                <a16:creationId xmlns:a16="http://schemas.microsoft.com/office/drawing/2014/main" id="{EA5ABF5B-11A4-A1D1-B0C3-E2CB050CCA7E}"/>
              </a:ext>
            </a:extLst>
          </p:cNvPr>
          <p:cNvSpPr/>
          <p:nvPr/>
        </p:nvSpPr>
        <p:spPr>
          <a:xfrm>
            <a:off x="3054828" y="2477567"/>
            <a:ext cx="326470" cy="456783"/>
          </a:xfrm>
          <a:prstGeom prst="downArrow">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 name="Arrow: Down 33">
            <a:extLst>
              <a:ext uri="{FF2B5EF4-FFF2-40B4-BE49-F238E27FC236}">
                <a16:creationId xmlns:a16="http://schemas.microsoft.com/office/drawing/2014/main" id="{21D577E7-07BD-A056-3B95-DDC5CB2D2C6C}"/>
              </a:ext>
            </a:extLst>
          </p:cNvPr>
          <p:cNvSpPr/>
          <p:nvPr/>
        </p:nvSpPr>
        <p:spPr>
          <a:xfrm rot="16200000">
            <a:off x="5710881" y="-47103"/>
            <a:ext cx="560442" cy="3822652"/>
          </a:xfrm>
          <a:prstGeom prst="downArrow">
            <a:avLst/>
          </a:prstGeom>
          <a:solidFill>
            <a:srgbClr val="00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b="1" dirty="0">
                <a:solidFill>
                  <a:schemeClr val="tx1"/>
                </a:solidFill>
              </a:rPr>
              <a:t>TCP protocol</a:t>
            </a:r>
            <a:endParaRPr lang="en-CA" b="1" dirty="0">
              <a:solidFill>
                <a:schemeClr val="tx1"/>
              </a:solidFill>
            </a:endParaRPr>
          </a:p>
        </p:txBody>
      </p:sp>
      <p:sp>
        <p:nvSpPr>
          <p:cNvPr id="36" name="Arrow: Down 35">
            <a:extLst>
              <a:ext uri="{FF2B5EF4-FFF2-40B4-BE49-F238E27FC236}">
                <a16:creationId xmlns:a16="http://schemas.microsoft.com/office/drawing/2014/main" id="{8B863321-FE18-0CD1-1404-AF572E4A06C0}"/>
              </a:ext>
            </a:extLst>
          </p:cNvPr>
          <p:cNvSpPr/>
          <p:nvPr/>
        </p:nvSpPr>
        <p:spPr>
          <a:xfrm rot="10800000">
            <a:off x="8519292" y="2578289"/>
            <a:ext cx="326470" cy="456783"/>
          </a:xfrm>
          <a:prstGeom prst="downArrow">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Arrow: Down 36">
            <a:extLst>
              <a:ext uri="{FF2B5EF4-FFF2-40B4-BE49-F238E27FC236}">
                <a16:creationId xmlns:a16="http://schemas.microsoft.com/office/drawing/2014/main" id="{2C223247-6C0A-6D96-A44C-1DD869CAF80A}"/>
              </a:ext>
            </a:extLst>
          </p:cNvPr>
          <p:cNvSpPr/>
          <p:nvPr/>
        </p:nvSpPr>
        <p:spPr>
          <a:xfrm rot="10800000">
            <a:off x="8519292" y="1219889"/>
            <a:ext cx="326470" cy="456783"/>
          </a:xfrm>
          <a:prstGeom prst="downArrow">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Rectangle 30">
            <a:extLst>
              <a:ext uri="{FF2B5EF4-FFF2-40B4-BE49-F238E27FC236}">
                <a16:creationId xmlns:a16="http://schemas.microsoft.com/office/drawing/2014/main" id="{5E469159-9A76-1492-544E-70DD84AE99E0}"/>
              </a:ext>
            </a:extLst>
          </p:cNvPr>
          <p:cNvSpPr/>
          <p:nvPr/>
        </p:nvSpPr>
        <p:spPr>
          <a:xfrm rot="2146657">
            <a:off x="7281487" y="3180733"/>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4</a:t>
            </a:r>
            <a:endParaRPr lang="en-CA" dirty="0"/>
          </a:p>
        </p:txBody>
      </p:sp>
      <p:sp>
        <p:nvSpPr>
          <p:cNvPr id="38" name="TextBox 37">
            <a:extLst>
              <a:ext uri="{FF2B5EF4-FFF2-40B4-BE49-F238E27FC236}">
                <a16:creationId xmlns:a16="http://schemas.microsoft.com/office/drawing/2014/main" id="{DDCDCBE3-7828-D48E-BB33-8C3DAEC64352}"/>
              </a:ext>
            </a:extLst>
          </p:cNvPr>
          <p:cNvSpPr txBox="1"/>
          <p:nvPr/>
        </p:nvSpPr>
        <p:spPr>
          <a:xfrm>
            <a:off x="145918" y="1366652"/>
            <a:ext cx="2469170" cy="1477328"/>
          </a:xfrm>
          <a:prstGeom prst="rect">
            <a:avLst/>
          </a:prstGeom>
          <a:noFill/>
        </p:spPr>
        <p:txBody>
          <a:bodyPr wrap="square" rIns="90000" rtlCol="0">
            <a:spAutoFit/>
          </a:bodyPr>
          <a:lstStyle/>
          <a:p>
            <a:pPr algn="l"/>
            <a:r>
              <a:rPr lang="en-US" b="1" dirty="0">
                <a:solidFill>
                  <a:schemeClr val="bg1"/>
                </a:solidFill>
                <a:latin typeface="Calibri" panose="020F0502020204030204" pitchFamily="34" charset="0"/>
                <a:cs typeface="Calibri" panose="020F0502020204030204" pitchFamily="34" charset="0"/>
              </a:rPr>
              <a:t>TCP Layer </a:t>
            </a:r>
          </a:p>
          <a:p>
            <a:pPr algn="l"/>
            <a:r>
              <a:rPr lang="en-US" b="1" dirty="0">
                <a:solidFill>
                  <a:schemeClr val="bg1"/>
                </a:solidFill>
                <a:latin typeface="Calibri" panose="020F0502020204030204" pitchFamily="34" charset="0"/>
                <a:cs typeface="Calibri" panose="020F0502020204030204" pitchFamily="34" charset="0"/>
              </a:rPr>
              <a:t>disassembles our message into packets</a:t>
            </a:r>
          </a:p>
          <a:p>
            <a:pPr algn="l"/>
            <a:r>
              <a:rPr lang="en-US" b="1" dirty="0">
                <a:solidFill>
                  <a:schemeClr val="bg1"/>
                </a:solidFill>
                <a:latin typeface="Calibri" panose="020F0502020204030204" pitchFamily="34" charset="0"/>
                <a:cs typeface="Calibri" panose="020F0502020204030204" pitchFamily="34" charset="0"/>
              </a:rPr>
              <a:t>talks to the destination using TCP</a:t>
            </a:r>
            <a:endParaRPr lang="en-CA" b="1" dirty="0" err="1">
              <a:solidFill>
                <a:schemeClr val="bg1"/>
              </a:solidFill>
              <a:latin typeface="Calibri" panose="020F0502020204030204" pitchFamily="34" charset="0"/>
              <a:cs typeface="Calibri" panose="020F0502020204030204" pitchFamily="34" charset="0"/>
            </a:endParaRPr>
          </a:p>
        </p:txBody>
      </p:sp>
      <p:sp>
        <p:nvSpPr>
          <p:cNvPr id="39" name="TextBox 38">
            <a:extLst>
              <a:ext uri="{FF2B5EF4-FFF2-40B4-BE49-F238E27FC236}">
                <a16:creationId xmlns:a16="http://schemas.microsoft.com/office/drawing/2014/main" id="{0B7814A9-1B95-15A2-EE6B-D54BC184D376}"/>
              </a:ext>
            </a:extLst>
          </p:cNvPr>
          <p:cNvSpPr txBox="1"/>
          <p:nvPr/>
        </p:nvSpPr>
        <p:spPr>
          <a:xfrm>
            <a:off x="9489730" y="1366652"/>
            <a:ext cx="2280345" cy="1477328"/>
          </a:xfrm>
          <a:prstGeom prst="rect">
            <a:avLst/>
          </a:prstGeom>
          <a:noFill/>
        </p:spPr>
        <p:txBody>
          <a:bodyPr wrap="square" rIns="90000" rtlCol="0">
            <a:spAutoFit/>
          </a:bodyPr>
          <a:lstStyle/>
          <a:p>
            <a:pPr algn="l"/>
            <a:r>
              <a:rPr lang="en-US" b="1" dirty="0">
                <a:solidFill>
                  <a:schemeClr val="bg1"/>
                </a:solidFill>
                <a:latin typeface="Calibri" panose="020F0502020204030204" pitchFamily="34" charset="0"/>
                <a:cs typeface="Calibri" panose="020F0502020204030204" pitchFamily="34" charset="0"/>
              </a:rPr>
              <a:t>TCP Layer </a:t>
            </a:r>
          </a:p>
          <a:p>
            <a:pPr algn="l"/>
            <a:r>
              <a:rPr lang="en-US" b="1" dirty="0">
                <a:solidFill>
                  <a:schemeClr val="bg1"/>
                </a:solidFill>
                <a:latin typeface="Calibri" panose="020F0502020204030204" pitchFamily="34" charset="0"/>
                <a:cs typeface="Calibri" panose="020F0502020204030204" pitchFamily="34" charset="0"/>
              </a:rPr>
              <a:t>Reassembles  our packets into the correct order to make our message</a:t>
            </a:r>
          </a:p>
        </p:txBody>
      </p:sp>
      <p:sp>
        <p:nvSpPr>
          <p:cNvPr id="40" name="TextBox 39">
            <a:extLst>
              <a:ext uri="{FF2B5EF4-FFF2-40B4-BE49-F238E27FC236}">
                <a16:creationId xmlns:a16="http://schemas.microsoft.com/office/drawing/2014/main" id="{E5392D7E-A6AC-A2AA-10C8-B2C13C67C190}"/>
              </a:ext>
            </a:extLst>
          </p:cNvPr>
          <p:cNvSpPr txBox="1"/>
          <p:nvPr/>
        </p:nvSpPr>
        <p:spPr>
          <a:xfrm>
            <a:off x="694945" y="5129285"/>
            <a:ext cx="10592314" cy="1477328"/>
          </a:xfrm>
          <a:prstGeom prst="rect">
            <a:avLst/>
          </a:prstGeom>
          <a:noFill/>
        </p:spPr>
        <p:txBody>
          <a:bodyPr wrap="square" rIns="90000" rtlCol="0">
            <a:spAutoFit/>
          </a:bodyPr>
          <a:lstStyle/>
          <a:p>
            <a:pPr marL="285750" indent="-285750" algn="l">
              <a:buFont typeface="Arial" panose="020B0604020202020204" pitchFamily="34" charset="0"/>
              <a:buChar char="•"/>
            </a:pPr>
            <a:r>
              <a:rPr lang="en-US" b="1" dirty="0">
                <a:solidFill>
                  <a:schemeClr val="bg1"/>
                </a:solidFill>
                <a:latin typeface="Calibri" panose="020F0502020204030204" pitchFamily="34" charset="0"/>
                <a:cs typeface="Calibri" panose="020F0502020204030204" pitchFamily="34" charset="0"/>
              </a:rPr>
              <a:t>The IP layer’s job is to get all those packets from the sender to the destination.  </a:t>
            </a:r>
          </a:p>
          <a:p>
            <a:pPr marL="285750" indent="-285750" algn="l">
              <a:buFont typeface="Arial" panose="020B0604020202020204" pitchFamily="34" charset="0"/>
              <a:buChar char="•"/>
            </a:pPr>
            <a:r>
              <a:rPr lang="en-US" b="1" dirty="0">
                <a:solidFill>
                  <a:schemeClr val="bg1"/>
                </a:solidFill>
                <a:latin typeface="Calibri" panose="020F0502020204030204" pitchFamily="34" charset="0"/>
                <a:cs typeface="Calibri" panose="020F0502020204030204" pitchFamily="34" charset="0"/>
              </a:rPr>
              <a:t>Each piece of photo (packet) can take all sorts of different routes to the destination and may arrive out of order.  </a:t>
            </a:r>
          </a:p>
          <a:p>
            <a:pPr marL="285750" indent="-285750" algn="l">
              <a:buFont typeface="Arial" panose="020B0604020202020204" pitchFamily="34" charset="0"/>
              <a:buChar char="•"/>
            </a:pPr>
            <a:r>
              <a:rPr lang="en-US" b="1" dirty="0">
                <a:solidFill>
                  <a:schemeClr val="bg1"/>
                </a:solidFill>
                <a:latin typeface="Calibri" panose="020F0502020204030204" pitchFamily="34" charset="0"/>
                <a:cs typeface="Calibri" panose="020F0502020204030204" pitchFamily="34" charset="0"/>
              </a:rPr>
              <a:t>The IP protocol concerns itself with getting each of the packets to the destination.  It doesn’t care about the order</a:t>
            </a:r>
            <a:endParaRPr lang="en-CA" b="1" dirty="0" err="1">
              <a:solidFill>
                <a:schemeClr val="bg1"/>
              </a:solidFill>
              <a:latin typeface="Calibri" panose="020F0502020204030204" pitchFamily="34" charset="0"/>
              <a:cs typeface="Calibri" panose="020F0502020204030204" pitchFamily="34" charset="0"/>
            </a:endParaRPr>
          </a:p>
        </p:txBody>
      </p:sp>
      <p:sp>
        <p:nvSpPr>
          <p:cNvPr id="3" name="Arrow: Down 2">
            <a:extLst>
              <a:ext uri="{FF2B5EF4-FFF2-40B4-BE49-F238E27FC236}">
                <a16:creationId xmlns:a16="http://schemas.microsoft.com/office/drawing/2014/main" id="{E08C5CE8-D87D-020C-D904-411A7C71125F}"/>
              </a:ext>
            </a:extLst>
          </p:cNvPr>
          <p:cNvSpPr/>
          <p:nvPr/>
        </p:nvSpPr>
        <p:spPr>
          <a:xfrm rot="16200000">
            <a:off x="5738120" y="-829755"/>
            <a:ext cx="560442" cy="3822652"/>
          </a:xfrm>
          <a:prstGeom prst="downArrow">
            <a:avLst/>
          </a:prstGeom>
          <a:solidFill>
            <a:srgbClr val="00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b="1" dirty="0">
                <a:solidFill>
                  <a:schemeClr val="tx1"/>
                </a:solidFill>
              </a:rPr>
              <a:t>http response</a:t>
            </a:r>
            <a:endParaRPr lang="en-CA" b="1" dirty="0">
              <a:solidFill>
                <a:schemeClr val="tx1"/>
              </a:solidFill>
            </a:endParaRPr>
          </a:p>
        </p:txBody>
      </p:sp>
      <p:sp>
        <p:nvSpPr>
          <p:cNvPr id="4" name="Arrow: Down 3">
            <a:extLst>
              <a:ext uri="{FF2B5EF4-FFF2-40B4-BE49-F238E27FC236}">
                <a16:creationId xmlns:a16="http://schemas.microsoft.com/office/drawing/2014/main" id="{A580B20F-E3BE-E70A-E17B-6733A662DC43}"/>
              </a:ext>
            </a:extLst>
          </p:cNvPr>
          <p:cNvSpPr/>
          <p:nvPr/>
        </p:nvSpPr>
        <p:spPr>
          <a:xfrm rot="5400000" flipH="1">
            <a:off x="5591352" y="-1260708"/>
            <a:ext cx="560442" cy="3822652"/>
          </a:xfrm>
          <a:prstGeom prst="downArrow">
            <a:avLst/>
          </a:prstGeom>
          <a:solidFill>
            <a:srgbClr val="00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b="1" dirty="0">
                <a:solidFill>
                  <a:schemeClr val="tx1"/>
                </a:solidFill>
              </a:rPr>
              <a:t>http request</a:t>
            </a:r>
            <a:endParaRPr lang="en-CA" b="1" dirty="0">
              <a:solidFill>
                <a:schemeClr val="tx1"/>
              </a:solidFill>
            </a:endParaRPr>
          </a:p>
        </p:txBody>
      </p:sp>
    </p:spTree>
    <p:extLst>
      <p:ext uri="{BB962C8B-B14F-4D97-AF65-F5344CB8AC3E}">
        <p14:creationId xmlns:p14="http://schemas.microsoft.com/office/powerpoint/2010/main" val="9466256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EC5509-CCDF-3428-0498-FC52B0E2C8B2}"/>
              </a:ext>
            </a:extLst>
          </p:cNvPr>
          <p:cNvSpPr>
            <a:spLocks noGrp="1"/>
          </p:cNvSpPr>
          <p:nvPr>
            <p:ph type="title"/>
          </p:nvPr>
        </p:nvSpPr>
        <p:spPr/>
        <p:txBody>
          <a:bodyPr/>
          <a:lstStyle/>
          <a:p>
            <a:r>
              <a:rPr lang="en-US" dirty="0"/>
              <a:t>Let’s “inspect” it with our browser’s dev tools / network</a:t>
            </a:r>
            <a:endParaRPr lang="en-CA" dirty="0"/>
          </a:p>
        </p:txBody>
      </p:sp>
      <p:sp>
        <p:nvSpPr>
          <p:cNvPr id="4" name="Text Placeholder 3">
            <a:extLst>
              <a:ext uri="{FF2B5EF4-FFF2-40B4-BE49-F238E27FC236}">
                <a16:creationId xmlns:a16="http://schemas.microsoft.com/office/drawing/2014/main" id="{FB0F8E83-26FF-7D9F-8EA8-0C44FBDA5A48}"/>
              </a:ext>
            </a:extLst>
          </p:cNvPr>
          <p:cNvSpPr>
            <a:spLocks noGrp="1"/>
          </p:cNvSpPr>
          <p:nvPr>
            <p:ph type="body" sz="quarter" idx="11"/>
          </p:nvPr>
        </p:nvSpPr>
        <p:spPr/>
        <p:txBody>
          <a:bodyPr/>
          <a:lstStyle/>
          <a:p>
            <a:r>
              <a:rPr lang="en-US" dirty="0">
                <a:hlinkClick r:id="rId3"/>
              </a:rPr>
              <a:t>page from our week 2 </a:t>
            </a:r>
            <a:endParaRPr lang="en-CA" dirty="0"/>
          </a:p>
        </p:txBody>
      </p:sp>
    </p:spTree>
    <p:extLst>
      <p:ext uri="{BB962C8B-B14F-4D97-AF65-F5344CB8AC3E}">
        <p14:creationId xmlns:p14="http://schemas.microsoft.com/office/powerpoint/2010/main" val="40381807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DAE75-6087-8E9E-3DC8-D80C9F7586A6}"/>
              </a:ext>
            </a:extLst>
          </p:cNvPr>
          <p:cNvSpPr>
            <a:spLocks noGrp="1"/>
          </p:cNvSpPr>
          <p:nvPr>
            <p:ph type="title"/>
          </p:nvPr>
        </p:nvSpPr>
        <p:spPr/>
        <p:txBody>
          <a:bodyPr/>
          <a:lstStyle/>
          <a:p>
            <a:r>
              <a:rPr lang="en-US" dirty="0"/>
              <a:t>Actually, there is one extra step:  </a:t>
            </a:r>
            <a:br>
              <a:rPr lang="en-US" dirty="0"/>
            </a:br>
            <a:r>
              <a:rPr lang="en-US" sz="2400" dirty="0"/>
              <a:t>How do you find me to ask for the picture?</a:t>
            </a:r>
            <a:endParaRPr lang="en-CA" dirty="0"/>
          </a:p>
        </p:txBody>
      </p:sp>
      <p:sp>
        <p:nvSpPr>
          <p:cNvPr id="3" name="Content Placeholder 2">
            <a:extLst>
              <a:ext uri="{FF2B5EF4-FFF2-40B4-BE49-F238E27FC236}">
                <a16:creationId xmlns:a16="http://schemas.microsoft.com/office/drawing/2014/main" id="{3145DB8C-EAAF-A6C1-08AF-E19EA9B71146}"/>
              </a:ext>
            </a:extLst>
          </p:cNvPr>
          <p:cNvSpPr>
            <a:spLocks noGrp="1"/>
          </p:cNvSpPr>
          <p:nvPr>
            <p:ph idx="1"/>
          </p:nvPr>
        </p:nvSpPr>
        <p:spPr>
          <a:xfrm>
            <a:off x="479376" y="1574025"/>
            <a:ext cx="10972800" cy="4525963"/>
          </a:xfrm>
        </p:spPr>
        <p:txBody>
          <a:bodyPr/>
          <a:lstStyle/>
          <a:p>
            <a:r>
              <a:rPr lang="en-US" sz="2400" dirty="0"/>
              <a:t>When we click on a link, the browser connects to a DNS (Domain Name Server) server to determine what the IP address is of the host we want to fetch the page from</a:t>
            </a:r>
          </a:p>
          <a:p>
            <a:r>
              <a:rPr lang="en-US" sz="2400" dirty="0"/>
              <a:t>Once we have that IP address, we can talk directly to the host</a:t>
            </a:r>
          </a:p>
          <a:p>
            <a:r>
              <a:rPr lang="en-US" sz="2400" dirty="0"/>
              <a:t>The TCP layer sends a request for the page to the TCP layer of the host</a:t>
            </a:r>
          </a:p>
          <a:p>
            <a:r>
              <a:rPr lang="en-US" sz="2400" dirty="0"/>
              <a:t>This request is carried to the host by the IP layer</a:t>
            </a:r>
          </a:p>
          <a:p>
            <a:r>
              <a:rPr lang="en-US" sz="2400" dirty="0"/>
              <a:t>The host TCP layer receives the request and packages up the page into packets that the IP layer sends back.</a:t>
            </a:r>
          </a:p>
          <a:p>
            <a:r>
              <a:rPr lang="en-US" sz="2400" dirty="0"/>
              <a:t>The browser receives this page from the TCP layer and begins rendering the page </a:t>
            </a:r>
            <a:endParaRPr lang="en-CA" sz="2400" dirty="0"/>
          </a:p>
        </p:txBody>
      </p:sp>
      <p:sp>
        <p:nvSpPr>
          <p:cNvPr id="7" name="TextBox 6">
            <a:extLst>
              <a:ext uri="{FF2B5EF4-FFF2-40B4-BE49-F238E27FC236}">
                <a16:creationId xmlns:a16="http://schemas.microsoft.com/office/drawing/2014/main" id="{D0C1866F-362B-B59D-40C7-F2301C1351DD}"/>
              </a:ext>
            </a:extLst>
          </p:cNvPr>
          <p:cNvSpPr txBox="1"/>
          <p:nvPr/>
        </p:nvSpPr>
        <p:spPr>
          <a:xfrm>
            <a:off x="2423592" y="5730656"/>
            <a:ext cx="7620000" cy="369332"/>
          </a:xfrm>
          <a:prstGeom prst="rect">
            <a:avLst/>
          </a:prstGeom>
          <a:noFill/>
        </p:spPr>
        <p:txBody>
          <a:bodyPr wrap="square">
            <a:spAutoFit/>
          </a:bodyPr>
          <a:lstStyle/>
          <a:p>
            <a:r>
              <a:rPr lang="en-US" dirty="0">
                <a:hlinkClick r:id="rId2"/>
              </a:rPr>
              <a:t>Populating the page: how browsers work - Web performance | MDN</a:t>
            </a:r>
            <a:endParaRPr lang="en-CA" dirty="0"/>
          </a:p>
        </p:txBody>
      </p:sp>
      <p:sp>
        <p:nvSpPr>
          <p:cNvPr id="8" name="TextBox 7">
            <a:extLst>
              <a:ext uri="{FF2B5EF4-FFF2-40B4-BE49-F238E27FC236}">
                <a16:creationId xmlns:a16="http://schemas.microsoft.com/office/drawing/2014/main" id="{5D607747-7ADD-DE71-3777-58811060F287}"/>
              </a:ext>
            </a:extLst>
          </p:cNvPr>
          <p:cNvSpPr txBox="1"/>
          <p:nvPr/>
        </p:nvSpPr>
        <p:spPr>
          <a:xfrm>
            <a:off x="4151784" y="5389604"/>
            <a:ext cx="3129916" cy="369332"/>
          </a:xfrm>
          <a:prstGeom prst="rect">
            <a:avLst/>
          </a:prstGeom>
          <a:noFill/>
        </p:spPr>
        <p:txBody>
          <a:bodyPr wrap="none" rIns="90000" rtlCol="0">
            <a:spAutoFit/>
          </a:bodyPr>
          <a:lstStyle/>
          <a:p>
            <a:pPr algn="l"/>
            <a:r>
              <a:rPr lang="en-US" b="1" dirty="0">
                <a:solidFill>
                  <a:schemeClr val="bg1"/>
                </a:solidFill>
                <a:latin typeface="Calibri" panose="020F0502020204030204" pitchFamily="34" charset="0"/>
                <a:cs typeface="Calibri" panose="020F0502020204030204" pitchFamily="34" charset="0"/>
              </a:rPr>
              <a:t>For a much better explanation:</a:t>
            </a:r>
            <a:endParaRPr lang="en-CA" b="1" dirty="0" err="1">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205681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1ADB89-28F2-B4EC-63B0-48934FB6E0F9}"/>
              </a:ext>
            </a:extLst>
          </p:cNvPr>
          <p:cNvSpPr>
            <a:spLocks noGrp="1"/>
          </p:cNvSpPr>
          <p:nvPr>
            <p:ph type="title"/>
          </p:nvPr>
        </p:nvSpPr>
        <p:spPr/>
        <p:txBody>
          <a:bodyPr/>
          <a:lstStyle/>
          <a:p>
            <a:r>
              <a:rPr lang="en-US" dirty="0"/>
              <a:t>Installing VSCode</a:t>
            </a:r>
            <a:endParaRPr lang="en-CA" dirty="0"/>
          </a:p>
        </p:txBody>
      </p:sp>
      <p:sp>
        <p:nvSpPr>
          <p:cNvPr id="5" name="Content Placeholder 4">
            <a:extLst>
              <a:ext uri="{FF2B5EF4-FFF2-40B4-BE49-F238E27FC236}">
                <a16:creationId xmlns:a16="http://schemas.microsoft.com/office/drawing/2014/main" id="{E5C1E874-EE67-BDF1-2716-E8D1B6FABAC7}"/>
              </a:ext>
            </a:extLst>
          </p:cNvPr>
          <p:cNvSpPr>
            <a:spLocks noGrp="1"/>
          </p:cNvSpPr>
          <p:nvPr>
            <p:ph idx="1"/>
          </p:nvPr>
        </p:nvSpPr>
        <p:spPr/>
        <p:txBody>
          <a:bodyPr/>
          <a:lstStyle/>
          <a:p>
            <a:r>
              <a:rPr lang="it-IT" dirty="0">
                <a:hlinkClick r:id="rId2"/>
              </a:rPr>
              <a:t>Visual Studio Code </a:t>
            </a:r>
            <a:endParaRPr lang="it-IT" dirty="0"/>
          </a:p>
          <a:p>
            <a:r>
              <a:rPr lang="en-US" dirty="0"/>
              <a:t>And some extensions:</a:t>
            </a:r>
          </a:p>
          <a:p>
            <a:pPr lvl="1"/>
            <a:endParaRPr lang="en-US" dirty="0"/>
          </a:p>
          <a:p>
            <a:pPr lvl="1"/>
            <a:endParaRPr lang="en-CA" dirty="0"/>
          </a:p>
        </p:txBody>
      </p:sp>
      <p:pic>
        <p:nvPicPr>
          <p:cNvPr id="6" name="Picture 5">
            <a:extLst>
              <a:ext uri="{FF2B5EF4-FFF2-40B4-BE49-F238E27FC236}">
                <a16:creationId xmlns:a16="http://schemas.microsoft.com/office/drawing/2014/main" id="{8519F25B-8B28-4CE2-6A05-382C0758E5D5}"/>
              </a:ext>
            </a:extLst>
          </p:cNvPr>
          <p:cNvPicPr>
            <a:picLocks noChangeAspect="1"/>
          </p:cNvPicPr>
          <p:nvPr/>
        </p:nvPicPr>
        <p:blipFill>
          <a:blip r:embed="rId3"/>
          <a:stretch>
            <a:fillRect/>
          </a:stretch>
        </p:blipFill>
        <p:spPr>
          <a:xfrm>
            <a:off x="586375" y="2909888"/>
            <a:ext cx="4219048" cy="847619"/>
          </a:xfrm>
          <a:prstGeom prst="rect">
            <a:avLst/>
          </a:prstGeom>
        </p:spPr>
      </p:pic>
      <p:pic>
        <p:nvPicPr>
          <p:cNvPr id="12" name="Picture 11">
            <a:extLst>
              <a:ext uri="{FF2B5EF4-FFF2-40B4-BE49-F238E27FC236}">
                <a16:creationId xmlns:a16="http://schemas.microsoft.com/office/drawing/2014/main" id="{1FC223B1-9F7F-8B08-07E0-ECDD029FC28B}"/>
              </a:ext>
            </a:extLst>
          </p:cNvPr>
          <p:cNvPicPr>
            <a:picLocks noChangeAspect="1"/>
          </p:cNvPicPr>
          <p:nvPr/>
        </p:nvPicPr>
        <p:blipFill>
          <a:blip r:embed="rId4"/>
          <a:srcRect l="1732" t="54260" r="65512" b="28556"/>
          <a:stretch/>
        </p:blipFill>
        <p:spPr>
          <a:xfrm>
            <a:off x="506241" y="5010240"/>
            <a:ext cx="4320480" cy="917700"/>
          </a:xfrm>
          <a:prstGeom prst="rect">
            <a:avLst/>
          </a:prstGeom>
        </p:spPr>
      </p:pic>
      <p:pic>
        <p:nvPicPr>
          <p:cNvPr id="7" name="Picture 6">
            <a:extLst>
              <a:ext uri="{FF2B5EF4-FFF2-40B4-BE49-F238E27FC236}">
                <a16:creationId xmlns:a16="http://schemas.microsoft.com/office/drawing/2014/main" id="{A0F2DCF3-2992-3EE8-BA0E-33F48C0CF6AF}"/>
              </a:ext>
            </a:extLst>
          </p:cNvPr>
          <p:cNvPicPr>
            <a:picLocks noChangeAspect="1"/>
          </p:cNvPicPr>
          <p:nvPr/>
        </p:nvPicPr>
        <p:blipFill>
          <a:blip r:embed="rId5"/>
          <a:srcRect l="8579" t="14927" r="30503" b="40352"/>
          <a:stretch/>
        </p:blipFill>
        <p:spPr>
          <a:xfrm>
            <a:off x="609600" y="3863184"/>
            <a:ext cx="4219048" cy="1010206"/>
          </a:xfrm>
          <a:prstGeom prst="rect">
            <a:avLst/>
          </a:prstGeom>
        </p:spPr>
      </p:pic>
      <p:pic>
        <p:nvPicPr>
          <p:cNvPr id="8" name="Picture 7">
            <a:extLst>
              <a:ext uri="{FF2B5EF4-FFF2-40B4-BE49-F238E27FC236}">
                <a16:creationId xmlns:a16="http://schemas.microsoft.com/office/drawing/2014/main" id="{03C3EF43-4625-ABFB-F03E-4109F6200032}"/>
              </a:ext>
            </a:extLst>
          </p:cNvPr>
          <p:cNvPicPr>
            <a:picLocks noChangeAspect="1"/>
          </p:cNvPicPr>
          <p:nvPr/>
        </p:nvPicPr>
        <p:blipFill>
          <a:blip r:embed="rId6"/>
          <a:srcRect l="14899" r="40936" b="37409"/>
          <a:stretch/>
        </p:blipFill>
        <p:spPr>
          <a:xfrm>
            <a:off x="6092620" y="2260395"/>
            <a:ext cx="5506256" cy="3667545"/>
          </a:xfrm>
          <a:prstGeom prst="rect">
            <a:avLst/>
          </a:prstGeom>
        </p:spPr>
      </p:pic>
      <p:cxnSp>
        <p:nvCxnSpPr>
          <p:cNvPr id="10" name="Straight Arrow Connector 9">
            <a:extLst>
              <a:ext uri="{FF2B5EF4-FFF2-40B4-BE49-F238E27FC236}">
                <a16:creationId xmlns:a16="http://schemas.microsoft.com/office/drawing/2014/main" id="{30845467-00E6-B40F-7567-508C40FFA750}"/>
              </a:ext>
            </a:extLst>
          </p:cNvPr>
          <p:cNvCxnSpPr>
            <a:stCxn id="12" idx="3"/>
          </p:cNvCxnSpPr>
          <p:nvPr/>
        </p:nvCxnSpPr>
        <p:spPr>
          <a:xfrm flipV="1">
            <a:off x="4826721" y="4752031"/>
            <a:ext cx="1845343" cy="717059"/>
          </a:xfrm>
          <a:prstGeom prst="straightConnector1">
            <a:avLst/>
          </a:prstGeom>
          <a:ln w="76200">
            <a:solidFill>
              <a:schemeClr val="bg1"/>
            </a:solidFill>
            <a:tailEnd type="triangle"/>
          </a:ln>
          <a:effectLst>
            <a:glow rad="101600">
              <a:srgbClr val="FF00FF">
                <a:alpha val="60000"/>
              </a:srgb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0413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effectLst>
                  <a:outerShdw blurRad="19685" dist="12700" dir="5400000" algn="tl" rotWithShape="0">
                    <a:schemeClr val="tx1">
                      <a:alpha val="60000"/>
                    </a:schemeClr>
                  </a:outerShdw>
                </a:effectLst>
              </a:rPr>
              <a:t>What I Expect From You</a:t>
            </a:r>
          </a:p>
        </p:txBody>
      </p:sp>
      <p:sp>
        <p:nvSpPr>
          <p:cNvPr id="4" name="Content Placeholder 4"/>
          <p:cNvSpPr txBox="1">
            <a:spLocks/>
          </p:cNvSpPr>
          <p:nvPr/>
        </p:nvSpPr>
        <p:spPr>
          <a:xfrm>
            <a:off x="911424" y="1484787"/>
            <a:ext cx="10081120" cy="4525963"/>
          </a:xfrm>
          <a:prstGeom prst="rect">
            <a:avLst/>
          </a:prstGeom>
        </p:spPr>
        <p:txBody>
          <a:bodyPr/>
          <a:lstStyle/>
          <a:p>
            <a:pPr marL="342900" indent="-342900">
              <a:spcBef>
                <a:spcPct val="20000"/>
              </a:spcBef>
              <a:buFont typeface="Arial" pitchFamily="34" charset="0"/>
              <a:buChar char="•"/>
              <a:defRPr/>
            </a:pPr>
            <a:r>
              <a:rPr lang="en-CA" sz="3200" b="1" i="1" dirty="0">
                <a:solidFill>
                  <a:srgbClr val="00FFFF"/>
                </a:solidFill>
                <a:effectLst>
                  <a:outerShdw blurRad="38100" dist="38100" dir="2700000" algn="tl">
                    <a:srgbClr val="000000">
                      <a:alpha val="43137"/>
                    </a:srgbClr>
                  </a:outerShdw>
                </a:effectLst>
                <a:latin typeface="Times New Roman" pitchFamily="18" charset="0"/>
                <a:cs typeface="Times New Roman" pitchFamily="18" charset="0"/>
              </a:rPr>
              <a:t>How to excel!</a:t>
            </a:r>
          </a:p>
          <a:p>
            <a:pPr marL="342900" indent="-342900">
              <a:spcBef>
                <a:spcPct val="20000"/>
              </a:spcBef>
              <a:buFont typeface="Arial" pitchFamily="34" charset="0"/>
              <a:buChar char="•"/>
              <a:defRPr/>
            </a:pPr>
            <a:endParaRPr lang="en-CA" sz="3200" b="1" i="1" dirty="0">
              <a:solidFill>
                <a:srgbClr val="00FFFF"/>
              </a:solidFill>
              <a:effectLst>
                <a:outerShdw blurRad="38100" dist="38100" dir="2700000" algn="tl">
                  <a:srgbClr val="000000">
                    <a:alpha val="43137"/>
                  </a:srgbClr>
                </a:outerShdw>
              </a:effectLst>
              <a:latin typeface="Times New Roman" pitchFamily="18" charset="0"/>
              <a:cs typeface="Times New Roman" pitchFamily="18" charset="0"/>
            </a:endParaRPr>
          </a:p>
          <a:p>
            <a:pPr marL="800100" lvl="1" indent="-342900">
              <a:spcBef>
                <a:spcPct val="20000"/>
              </a:spcBef>
              <a:buFont typeface="Arial" pitchFamily="34" charset="0"/>
              <a:buChar char="•"/>
            </a:pPr>
            <a:r>
              <a:rPr lang="en-CA" sz="3200" b="1" dirty="0">
                <a:solidFill>
                  <a:srgbClr val="FF00FF"/>
                </a:solidFill>
                <a:effectLst>
                  <a:outerShdw blurRad="38100" dist="38100" dir="2700000" algn="tl">
                    <a:srgbClr val="000000">
                      <a:alpha val="43137"/>
                    </a:srgbClr>
                  </a:outerShdw>
                </a:effectLst>
                <a:latin typeface="Times New Roman" pitchFamily="18" charset="0"/>
                <a:cs typeface="Times New Roman" pitchFamily="18" charset="0"/>
              </a:rPr>
              <a:t>Attend the classes</a:t>
            </a:r>
            <a:r>
              <a:rPr lang="en-CA" sz="3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and </a:t>
            </a:r>
            <a:r>
              <a:rPr lang="en-CA" sz="3200" b="1" dirty="0">
                <a:solidFill>
                  <a:srgbClr val="FF00FF"/>
                </a:solidFill>
                <a:effectLst>
                  <a:outerShdw blurRad="38100" dist="38100" dir="2700000" algn="tl">
                    <a:srgbClr val="000000">
                      <a:alpha val="43137"/>
                    </a:srgbClr>
                  </a:outerShdw>
                </a:effectLst>
                <a:latin typeface="Times New Roman" pitchFamily="18" charset="0"/>
                <a:cs typeface="Times New Roman" pitchFamily="18" charset="0"/>
              </a:rPr>
              <a:t>pay attention.</a:t>
            </a:r>
          </a:p>
          <a:p>
            <a:pPr marL="800100" lvl="1" indent="-342900">
              <a:spcBef>
                <a:spcPct val="20000"/>
              </a:spcBef>
              <a:buFont typeface="Arial" pitchFamily="34" charset="0"/>
              <a:buChar char="•"/>
            </a:pPr>
            <a:r>
              <a:rPr lang="en-CA" sz="3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Keep good notes and organize your programs, notes and slides well.</a:t>
            </a:r>
          </a:p>
          <a:p>
            <a:pPr marL="800100" lvl="1" indent="-342900">
              <a:spcBef>
                <a:spcPct val="20000"/>
              </a:spcBef>
              <a:buFont typeface="Arial" pitchFamily="34" charset="0"/>
              <a:buChar char="•"/>
            </a:pPr>
            <a:r>
              <a:rPr lang="en-CA" sz="3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Do the assigned exercises and assignments.</a:t>
            </a:r>
          </a:p>
          <a:p>
            <a:pPr marL="800100" lvl="1" indent="-342900">
              <a:spcBef>
                <a:spcPct val="20000"/>
              </a:spcBef>
              <a:buFont typeface="Arial" pitchFamily="34" charset="0"/>
              <a:buChar char="•"/>
            </a:pPr>
            <a:r>
              <a:rPr lang="en-CA" sz="3200" b="1" i="1" dirty="0">
                <a:solidFill>
                  <a:srgbClr val="FF00FF"/>
                </a:solidFill>
                <a:effectLst>
                  <a:outerShdw blurRad="38100" dist="38100" dir="2700000" algn="tl">
                    <a:srgbClr val="000000">
                      <a:alpha val="43137"/>
                    </a:srgbClr>
                  </a:outerShdw>
                </a:effectLst>
                <a:latin typeface="Times New Roman" pitchFamily="18" charset="0"/>
                <a:cs typeface="Times New Roman" pitchFamily="18" charset="0"/>
              </a:rPr>
              <a:t>Contact me if you are having problems</a:t>
            </a:r>
          </a:p>
          <a:p>
            <a:pPr marL="342900" indent="-342900">
              <a:spcBef>
                <a:spcPct val="20000"/>
              </a:spcBef>
              <a:buFont typeface="Arial" pitchFamily="34" charset="0"/>
              <a:buChar char="•"/>
              <a:defRPr/>
            </a:pPr>
            <a:endParaRPr lang="en-CA" sz="3200" b="1" i="1" dirty="0">
              <a:solidFill>
                <a:srgbClr val="FF00FF"/>
              </a:solidFill>
              <a:effectLst>
                <a:outerShdw blurRad="38100" dist="38100" dir="2700000" algn="tl">
                  <a:srgbClr val="000000">
                    <a:alpha val="43137"/>
                  </a:srgbClr>
                </a:outerShdw>
              </a:effectLst>
              <a:latin typeface="Times New Roman" pitchFamily="18" charset="0"/>
              <a:cs typeface="Times New Roman" pitchFamily="18" charset="0"/>
            </a:endParaRPr>
          </a:p>
          <a:p>
            <a:pPr marL="342900" indent="-342900">
              <a:spcBef>
                <a:spcPct val="20000"/>
              </a:spcBef>
              <a:buFont typeface="Arial" pitchFamily="34" charset="0"/>
              <a:buChar char="•"/>
              <a:defRPr/>
            </a:pPr>
            <a:endParaRPr lang="en-CA" sz="3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6611079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83876-3A87-3E4D-399F-E4D3CF4391C8}"/>
              </a:ext>
            </a:extLst>
          </p:cNvPr>
          <p:cNvSpPr>
            <a:spLocks noGrp="1"/>
          </p:cNvSpPr>
          <p:nvPr>
            <p:ph type="title"/>
          </p:nvPr>
        </p:nvSpPr>
        <p:spPr/>
        <p:txBody>
          <a:bodyPr/>
          <a:lstStyle/>
          <a:p>
            <a:r>
              <a:rPr lang="en-US" dirty="0"/>
              <a:t>Let’s set up the file structure for the course</a:t>
            </a:r>
            <a:endParaRPr lang="en-CA" dirty="0"/>
          </a:p>
        </p:txBody>
      </p:sp>
      <p:sp>
        <p:nvSpPr>
          <p:cNvPr id="3" name="Content Placeholder 2">
            <a:extLst>
              <a:ext uri="{FF2B5EF4-FFF2-40B4-BE49-F238E27FC236}">
                <a16:creationId xmlns:a16="http://schemas.microsoft.com/office/drawing/2014/main" id="{1EF77B58-F19D-D02A-7F2B-214F18321AF0}"/>
              </a:ext>
            </a:extLst>
          </p:cNvPr>
          <p:cNvSpPr>
            <a:spLocks noGrp="1"/>
          </p:cNvSpPr>
          <p:nvPr>
            <p:ph idx="1"/>
          </p:nvPr>
        </p:nvSpPr>
        <p:spPr/>
        <p:txBody>
          <a:bodyPr/>
          <a:lstStyle/>
          <a:p>
            <a:endParaRPr lang="en-CA" dirty="0"/>
          </a:p>
        </p:txBody>
      </p:sp>
    </p:spTree>
    <p:extLst>
      <p:ext uri="{BB962C8B-B14F-4D97-AF65-F5344CB8AC3E}">
        <p14:creationId xmlns:p14="http://schemas.microsoft.com/office/powerpoint/2010/main" val="33275548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34A6E-3007-0666-AC2F-E61AB470FCA1}"/>
              </a:ext>
            </a:extLst>
          </p:cNvPr>
          <p:cNvSpPr>
            <a:spLocks noGrp="1"/>
          </p:cNvSpPr>
          <p:nvPr>
            <p:ph type="title"/>
          </p:nvPr>
        </p:nvSpPr>
        <p:spPr/>
        <p:txBody>
          <a:bodyPr/>
          <a:lstStyle/>
          <a:p>
            <a:r>
              <a:rPr lang="en-US" dirty="0"/>
              <a:t>What is an (A?) </a:t>
            </a:r>
            <a:r>
              <a:rPr lang="en-US" dirty="0" err="1"/>
              <a:t>url</a:t>
            </a:r>
            <a:r>
              <a:rPr lang="en-US" dirty="0"/>
              <a:t>?</a:t>
            </a:r>
            <a:endParaRPr lang="en-CA" dirty="0"/>
          </a:p>
        </p:txBody>
      </p:sp>
      <p:pic>
        <p:nvPicPr>
          <p:cNvPr id="4" name="Picture 3">
            <a:extLst>
              <a:ext uri="{FF2B5EF4-FFF2-40B4-BE49-F238E27FC236}">
                <a16:creationId xmlns:a16="http://schemas.microsoft.com/office/drawing/2014/main" id="{AD8E2BC4-83B6-357E-EE56-0B261BA9A63F}"/>
              </a:ext>
            </a:extLst>
          </p:cNvPr>
          <p:cNvPicPr>
            <a:picLocks noChangeAspect="1"/>
          </p:cNvPicPr>
          <p:nvPr/>
        </p:nvPicPr>
        <p:blipFill>
          <a:blip r:embed="rId2"/>
          <a:stretch>
            <a:fillRect/>
          </a:stretch>
        </p:blipFill>
        <p:spPr>
          <a:xfrm>
            <a:off x="2038857" y="2048047"/>
            <a:ext cx="8114286" cy="2761905"/>
          </a:xfrm>
          <a:prstGeom prst="rect">
            <a:avLst/>
          </a:prstGeom>
        </p:spPr>
      </p:pic>
      <p:sp>
        <p:nvSpPr>
          <p:cNvPr id="6" name="TextBox 5">
            <a:extLst>
              <a:ext uri="{FF2B5EF4-FFF2-40B4-BE49-F238E27FC236}">
                <a16:creationId xmlns:a16="http://schemas.microsoft.com/office/drawing/2014/main" id="{CD6D161B-022A-CAF5-4F17-1B9F90B7B0CF}"/>
              </a:ext>
            </a:extLst>
          </p:cNvPr>
          <p:cNvSpPr txBox="1"/>
          <p:nvPr/>
        </p:nvSpPr>
        <p:spPr>
          <a:xfrm>
            <a:off x="3048000" y="1363511"/>
            <a:ext cx="6096000" cy="369332"/>
          </a:xfrm>
          <a:prstGeom prst="rect">
            <a:avLst/>
          </a:prstGeom>
          <a:noFill/>
        </p:spPr>
        <p:txBody>
          <a:bodyPr wrap="square">
            <a:spAutoFit/>
          </a:bodyPr>
          <a:lstStyle/>
          <a:p>
            <a:r>
              <a:rPr lang="en-US" dirty="0">
                <a:hlinkClick r:id="rId3"/>
              </a:rPr>
              <a:t>What is a URL? - Learn web development | MDN</a:t>
            </a:r>
            <a:endParaRPr lang="en-CA" dirty="0"/>
          </a:p>
        </p:txBody>
      </p:sp>
    </p:spTree>
    <p:extLst>
      <p:ext uri="{BB962C8B-B14F-4D97-AF65-F5344CB8AC3E}">
        <p14:creationId xmlns:p14="http://schemas.microsoft.com/office/powerpoint/2010/main" val="25182020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Some history of HTML 5</a:t>
            </a:r>
            <a:endParaRPr lang="en-US" dirty="0"/>
          </a:p>
        </p:txBody>
      </p:sp>
      <p:sp>
        <p:nvSpPr>
          <p:cNvPr id="3" name="Rectangle 2"/>
          <p:cNvSpPr/>
          <p:nvPr/>
        </p:nvSpPr>
        <p:spPr>
          <a:xfrm>
            <a:off x="2639616" y="5964091"/>
            <a:ext cx="6840760" cy="461665"/>
          </a:xfrm>
          <a:prstGeom prst="rect">
            <a:avLst/>
          </a:prstGeom>
        </p:spPr>
        <p:txBody>
          <a:bodyPr wrap="square">
            <a:spAutoFit/>
          </a:bodyPr>
          <a:lstStyle/>
          <a:p>
            <a:r>
              <a:rPr lang="en-US" sz="2400" b="1" dirty="0">
                <a:solidFill>
                  <a:srgbClr val="FF00FF"/>
                </a:solidFill>
              </a:rPr>
              <a:t>http://www.youtube.com/watch?v=mzPxo7Y6JyA</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80A5F9A-53D9-533B-3EF8-28F0FFDA52CE}"/>
                  </a:ext>
                </a:extLst>
              </p:cNvPr>
              <p:cNvSpPr txBox="1"/>
              <p:nvPr/>
            </p:nvSpPr>
            <p:spPr>
              <a:xfrm>
                <a:off x="5638800" y="2971800"/>
                <a:ext cx="1979708" cy="276999"/>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a:fld id="{825F15A7-03F4-43D7-82C5-3E23DA2F108C}" type="mathplaceholder">
                        <a:rPr lang="en-CA" b="1" i="1" smtClean="0">
                          <a:solidFill>
                            <a:schemeClr val="bg1"/>
                          </a:solidFill>
                          <a:latin typeface="Cambria Math" panose="02040503050406030204" pitchFamily="18" charset="0"/>
                          <a:cs typeface="Calibri" panose="020F0502020204030204" pitchFamily="34" charset="0"/>
                        </a:rPr>
                        <a:t>Type equation here.</a:t>
                      </a:fld>
                    </m:oMath>
                  </m:oMathPara>
                </a14:m>
                <a:endParaRPr lang="en-CA" b="1" dirty="0" err="1">
                  <a:solidFill>
                    <a:schemeClr val="bg1"/>
                  </a:solidFill>
                  <a:latin typeface="Calibri" panose="020F0502020204030204" pitchFamily="34" charset="0"/>
                  <a:cs typeface="Calibri" panose="020F0502020204030204" pitchFamily="34" charset="0"/>
                </a:endParaRPr>
              </a:p>
            </p:txBody>
          </p:sp>
        </mc:Choice>
        <mc:Fallback xmlns="">
          <p:sp>
            <p:nvSpPr>
              <p:cNvPr id="4" name="TextBox 3">
                <a:extLst>
                  <a:ext uri="{FF2B5EF4-FFF2-40B4-BE49-F238E27FC236}">
                    <a16:creationId xmlns:a16="http://schemas.microsoft.com/office/drawing/2014/main" id="{280A5F9A-53D9-533B-3EF8-28F0FFDA52CE}"/>
                  </a:ext>
                </a:extLst>
              </p:cNvPr>
              <p:cNvSpPr txBox="1">
                <a:spLocks noRot="1" noChangeAspect="1" noMove="1" noResize="1" noEditPoints="1" noAdjustHandles="1" noChangeArrowheads="1" noChangeShapeType="1" noTextEdit="1"/>
              </p:cNvSpPr>
              <p:nvPr/>
            </p:nvSpPr>
            <p:spPr>
              <a:xfrm>
                <a:off x="5638800" y="2971800"/>
                <a:ext cx="1979708" cy="276999"/>
              </a:xfrm>
              <a:prstGeom prst="rect">
                <a:avLst/>
              </a:prstGeom>
              <a:blipFill>
                <a:blip r:embed="rId3"/>
                <a:stretch>
                  <a:fillRect l="-3385" r="-2769" b="-33333"/>
                </a:stretch>
              </a:blipFill>
            </p:spPr>
            <p:txBody>
              <a:bodyPr/>
              <a:lstStyle/>
              <a:p>
                <a:r>
                  <a:rPr lang="en-CA">
                    <a:noFill/>
                  </a:rPr>
                  <a:t> </a:t>
                </a:r>
              </a:p>
            </p:txBody>
          </p:sp>
        </mc:Fallback>
      </mc:AlternateContent>
      <p:pic>
        <p:nvPicPr>
          <p:cNvPr id="6" name="Online Media 5" title="What is HTML5?">
            <a:hlinkClick r:id="" action="ppaction://media"/>
            <a:extLst>
              <a:ext uri="{FF2B5EF4-FFF2-40B4-BE49-F238E27FC236}">
                <a16:creationId xmlns:a16="http://schemas.microsoft.com/office/drawing/2014/main" id="{09AD17F5-F6D1-B83D-6C17-5F78D76F18D3}"/>
              </a:ext>
            </a:extLst>
          </p:cNvPr>
          <p:cNvPicPr>
            <a:picLocks noRot="1" noChangeAspect="1"/>
          </p:cNvPicPr>
          <p:nvPr>
            <a:videoFile r:link="rId1"/>
          </p:nvPr>
        </p:nvPicPr>
        <p:blipFill>
          <a:blip r:embed="rId4"/>
          <a:stretch>
            <a:fillRect/>
          </a:stretch>
        </p:blipFill>
        <p:spPr>
          <a:xfrm>
            <a:off x="26988" y="0"/>
            <a:ext cx="12138025" cy="6858000"/>
          </a:xfrm>
          <a:prstGeom prst="rect">
            <a:avLst/>
          </a:prstGeom>
        </p:spPr>
      </p:pic>
    </p:spTree>
    <p:extLst>
      <p:ext uri="{BB962C8B-B14F-4D97-AF65-F5344CB8AC3E}">
        <p14:creationId xmlns:p14="http://schemas.microsoft.com/office/powerpoint/2010/main" val="2924604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4" name="Title 3"/>
          <p:cNvSpPr>
            <a:spLocks noGrp="1"/>
          </p:cNvSpPr>
          <p:nvPr>
            <p:ph type="title"/>
          </p:nvPr>
        </p:nvSpPr>
        <p:spPr>
          <a:xfrm>
            <a:off x="1981200" y="245977"/>
            <a:ext cx="8229600" cy="1200329"/>
          </a:xfrm>
          <a:prstGeom prst="rect">
            <a:avLst/>
          </a:prstGeom>
        </p:spPr>
        <p:txBody>
          <a:bodyPr wrap="square">
            <a:spAutoFit/>
          </a:bodyPr>
          <a:lstStyle/>
          <a:p>
            <a:pPr lvl="0"/>
            <a:r>
              <a:rPr lang="en-CA" sz="3600" dirty="0">
                <a:solidFill>
                  <a:srgbClr val="FF00FF"/>
                </a:solidFill>
              </a:rPr>
              <a:t>A camel is a horse designed by committee….</a:t>
            </a:r>
            <a:endParaRPr lang="en-US" sz="3600" dirty="0">
              <a:solidFill>
                <a:srgbClr val="FF00FF"/>
              </a:solidFill>
            </a:endParaRPr>
          </a:p>
        </p:txBody>
      </p:sp>
      <p:pic>
        <p:nvPicPr>
          <p:cNvPr id="2050" name="Picture 2" descr="http://www.learningtoswimagain.com/wp-content/uploads/2012/07/horse-and-camel-300x2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4900" y="2276872"/>
            <a:ext cx="4535356" cy="31142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20675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 HTML 5</a:t>
            </a:r>
            <a:endParaRPr lang="en-US" dirty="0"/>
          </a:p>
        </p:txBody>
      </p:sp>
      <p:sp>
        <p:nvSpPr>
          <p:cNvPr id="4" name="Content Placeholder 3"/>
          <p:cNvSpPr>
            <a:spLocks noGrp="1"/>
          </p:cNvSpPr>
          <p:nvPr>
            <p:ph idx="1"/>
          </p:nvPr>
        </p:nvSpPr>
        <p:spPr>
          <a:xfrm>
            <a:off x="1127448" y="1124744"/>
            <a:ext cx="9011344" cy="4785395"/>
          </a:xfrm>
        </p:spPr>
        <p:txBody>
          <a:bodyPr>
            <a:normAutofit lnSpcReduction="10000"/>
          </a:bodyPr>
          <a:lstStyle/>
          <a:p>
            <a:r>
              <a:rPr lang="en-CA" dirty="0"/>
              <a:t>Hyper Text Markup Language, 5</a:t>
            </a:r>
            <a:r>
              <a:rPr lang="en-CA" baseline="30000" dirty="0"/>
              <a:t>th</a:t>
            </a:r>
            <a:r>
              <a:rPr lang="en-CA" dirty="0"/>
              <a:t> version</a:t>
            </a:r>
          </a:p>
          <a:p>
            <a:r>
              <a:rPr lang="en-CA" dirty="0"/>
              <a:t>HTML contains the </a:t>
            </a:r>
            <a:r>
              <a:rPr lang="en-CA" i="1" dirty="0">
                <a:effectLst>
                  <a:glow rad="101600">
                    <a:srgbClr val="00FFFF">
                      <a:alpha val="60000"/>
                    </a:srgbClr>
                  </a:glow>
                  <a:outerShdw blurRad="38100" dist="38100" dir="2700000" algn="tl">
                    <a:srgbClr val="000000">
                      <a:alpha val="43137"/>
                    </a:srgbClr>
                  </a:outerShdw>
                </a:effectLst>
              </a:rPr>
              <a:t>content</a:t>
            </a:r>
            <a:r>
              <a:rPr lang="en-CA" dirty="0"/>
              <a:t> that we wish to display</a:t>
            </a:r>
          </a:p>
          <a:p>
            <a:r>
              <a:rPr lang="en-CA" dirty="0"/>
              <a:t>HTML 5 is a markup language.  </a:t>
            </a:r>
          </a:p>
          <a:p>
            <a:r>
              <a:rPr lang="en-CA" dirty="0"/>
              <a:t>Everything is enclosed in tags</a:t>
            </a:r>
          </a:p>
          <a:p>
            <a:r>
              <a:rPr lang="en-CA" dirty="0"/>
              <a:t>HTML describes the content that we are creating.  </a:t>
            </a:r>
          </a:p>
          <a:p>
            <a:r>
              <a:rPr lang="en-CA" dirty="0"/>
              <a:t>It does </a:t>
            </a:r>
            <a:r>
              <a:rPr lang="en-CA" dirty="0">
                <a:solidFill>
                  <a:srgbClr val="FF0000"/>
                </a:solidFill>
              </a:rPr>
              <a:t>not</a:t>
            </a:r>
            <a:r>
              <a:rPr lang="en-CA" dirty="0"/>
              <a:t> describe how</a:t>
            </a:r>
            <a:br>
              <a:rPr lang="en-CA" dirty="0"/>
            </a:br>
            <a:r>
              <a:rPr lang="en-CA" dirty="0"/>
              <a:t>to format the content </a:t>
            </a:r>
            <a:br>
              <a:rPr lang="en-CA" dirty="0"/>
            </a:br>
            <a:r>
              <a:rPr lang="en-CA" dirty="0"/>
              <a:t>whatsoever!  </a:t>
            </a:r>
          </a:p>
        </p:txBody>
      </p:sp>
      <p:pic>
        <p:nvPicPr>
          <p:cNvPr id="3" name="Picture 2">
            <a:extLst>
              <a:ext uri="{FF2B5EF4-FFF2-40B4-BE49-F238E27FC236}">
                <a16:creationId xmlns:a16="http://schemas.microsoft.com/office/drawing/2014/main" id="{7DD9D415-5E8B-C244-2D6B-28DB9B4CC6F8}"/>
              </a:ext>
            </a:extLst>
          </p:cNvPr>
          <p:cNvPicPr>
            <a:picLocks noChangeAspect="1"/>
          </p:cNvPicPr>
          <p:nvPr/>
        </p:nvPicPr>
        <p:blipFill>
          <a:blip r:embed="rId2"/>
          <a:stretch>
            <a:fillRect/>
          </a:stretch>
        </p:blipFill>
        <p:spPr>
          <a:xfrm>
            <a:off x="7392144" y="4293096"/>
            <a:ext cx="3798630" cy="2420888"/>
          </a:xfrm>
          <a:prstGeom prst="rect">
            <a:avLst/>
          </a:prstGeom>
        </p:spPr>
      </p:pic>
    </p:spTree>
    <p:extLst>
      <p:ext uri="{BB962C8B-B14F-4D97-AF65-F5344CB8AC3E}">
        <p14:creationId xmlns:p14="http://schemas.microsoft.com/office/powerpoint/2010/main" val="2312346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What is CSS3?</a:t>
            </a:r>
            <a:endParaRPr lang="en-US" dirty="0"/>
          </a:p>
        </p:txBody>
      </p:sp>
      <p:sp>
        <p:nvSpPr>
          <p:cNvPr id="3" name="Content Placeholder 2"/>
          <p:cNvSpPr>
            <a:spLocks noGrp="1"/>
          </p:cNvSpPr>
          <p:nvPr>
            <p:ph idx="1"/>
          </p:nvPr>
        </p:nvSpPr>
        <p:spPr/>
        <p:txBody>
          <a:bodyPr>
            <a:normAutofit fontScale="92500" lnSpcReduction="10000"/>
          </a:bodyPr>
          <a:lstStyle/>
          <a:p>
            <a:r>
              <a:rPr lang="en-CA" dirty="0"/>
              <a:t>CSS3 – Cascading Style Sheets 3</a:t>
            </a:r>
            <a:r>
              <a:rPr lang="en-CA" baseline="30000" dirty="0"/>
              <a:t>rd</a:t>
            </a:r>
            <a:r>
              <a:rPr lang="en-CA" dirty="0"/>
              <a:t> version</a:t>
            </a:r>
          </a:p>
          <a:p>
            <a:r>
              <a:rPr lang="en-CA" dirty="0"/>
              <a:t>CSS is used to format our content so that it looks pretty.</a:t>
            </a:r>
          </a:p>
          <a:p>
            <a:r>
              <a:rPr lang="en-CA" dirty="0"/>
              <a:t>HTML is never used to format content.</a:t>
            </a:r>
          </a:p>
          <a:p>
            <a:r>
              <a:rPr lang="en-CA" dirty="0"/>
              <a:t>CSS is never used to describe content.</a:t>
            </a:r>
          </a:p>
          <a:p>
            <a:r>
              <a:rPr lang="en-CA" dirty="0"/>
              <a:t>HTML is important to ensure that our content is organized and can be indexed by search engines.</a:t>
            </a:r>
          </a:p>
          <a:p>
            <a:r>
              <a:rPr lang="en-CA" dirty="0">
                <a:solidFill>
                  <a:srgbClr val="00FFFF"/>
                </a:solidFill>
              </a:rPr>
              <a:t>CSS is magic!</a:t>
            </a:r>
          </a:p>
          <a:p>
            <a:r>
              <a:rPr lang="en-CA" dirty="0">
                <a:solidFill>
                  <a:srgbClr val="FF00FF"/>
                </a:solidFill>
              </a:rPr>
              <a:t>However, if the HTML is poor, no amount of CSS can save your page!</a:t>
            </a:r>
            <a:endParaRPr lang="en-US" dirty="0">
              <a:solidFill>
                <a:srgbClr val="FF00FF"/>
              </a:solidFill>
            </a:endParaRPr>
          </a:p>
        </p:txBody>
      </p:sp>
    </p:spTree>
    <p:extLst>
      <p:ext uri="{BB962C8B-B14F-4D97-AF65-F5344CB8AC3E}">
        <p14:creationId xmlns:p14="http://schemas.microsoft.com/office/powerpoint/2010/main" val="21718781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184739-4FEE-DA1D-E18E-780C55938FA2}"/>
              </a:ext>
            </a:extLst>
          </p:cNvPr>
          <p:cNvSpPr>
            <a:spLocks noGrp="1"/>
          </p:cNvSpPr>
          <p:nvPr>
            <p:ph type="title"/>
          </p:nvPr>
        </p:nvSpPr>
        <p:spPr>
          <a:xfrm>
            <a:off x="335360" y="620688"/>
            <a:ext cx="10972800" cy="3888432"/>
          </a:xfrm>
        </p:spPr>
        <p:txBody>
          <a:bodyPr/>
          <a:lstStyle/>
          <a:p>
            <a:r>
              <a:rPr lang="en-US" dirty="0"/>
              <a:t>Go to </a:t>
            </a:r>
            <a:r>
              <a:rPr lang="en-US" dirty="0">
                <a:hlinkClick r:id="rId2"/>
              </a:rPr>
              <a:t>CSS Zen Garden: The Beauty of CSS Design</a:t>
            </a:r>
            <a:r>
              <a:rPr lang="en-US" dirty="0"/>
              <a:t> and start clicking</a:t>
            </a:r>
            <a:br>
              <a:rPr lang="en-US" dirty="0"/>
            </a:br>
            <a:endParaRPr lang="en-CA" dirty="0"/>
          </a:p>
        </p:txBody>
      </p:sp>
      <p:sp>
        <p:nvSpPr>
          <p:cNvPr id="5" name="TextBox 4">
            <a:extLst>
              <a:ext uri="{FF2B5EF4-FFF2-40B4-BE49-F238E27FC236}">
                <a16:creationId xmlns:a16="http://schemas.microsoft.com/office/drawing/2014/main" id="{41FDF913-A2AD-2F29-35BD-132EB6768A26}"/>
              </a:ext>
            </a:extLst>
          </p:cNvPr>
          <p:cNvSpPr txBox="1"/>
          <p:nvPr/>
        </p:nvSpPr>
        <p:spPr>
          <a:xfrm>
            <a:off x="1775520" y="4725144"/>
            <a:ext cx="8424936" cy="914400"/>
          </a:xfrm>
          <a:prstGeom prst="rect">
            <a:avLst/>
          </a:prstGeom>
          <a:noFill/>
        </p:spPr>
        <p:txBody>
          <a:bodyPr wrap="none" rtlCol="0">
            <a:noAutofit/>
          </a:bodyPr>
          <a:lstStyle/>
          <a:p>
            <a:pPr algn="ctr"/>
            <a:r>
              <a:rPr lang="en-US" sz="2400" b="1" dirty="0">
                <a:solidFill>
                  <a:schemeClr val="bg1"/>
                </a:solidFill>
                <a:latin typeface="Calibri" panose="020F0502020204030204" pitchFamily="34" charset="0"/>
                <a:cs typeface="Calibri" panose="020F0502020204030204" pitchFamily="34" charset="0"/>
              </a:rPr>
              <a:t>Every one of these pages use the EXACT same HTML – It’s just the CSS changing the look</a:t>
            </a:r>
            <a:endParaRPr lang="en-CA" sz="2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028700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So, what is </a:t>
            </a:r>
            <a:r>
              <a:rPr lang="en-CA" dirty="0" err="1"/>
              <a:t>javascript</a:t>
            </a:r>
            <a:r>
              <a:rPr lang="en-CA" dirty="0"/>
              <a:t>?</a:t>
            </a:r>
            <a:endParaRPr lang="en-US" dirty="0"/>
          </a:p>
        </p:txBody>
      </p:sp>
      <p:sp>
        <p:nvSpPr>
          <p:cNvPr id="4" name="Content Placeholder 3"/>
          <p:cNvSpPr>
            <a:spLocks noGrp="1"/>
          </p:cNvSpPr>
          <p:nvPr>
            <p:ph idx="1"/>
          </p:nvPr>
        </p:nvSpPr>
        <p:spPr>
          <a:xfrm>
            <a:off x="609600" y="1797966"/>
            <a:ext cx="10585176" cy="4785395"/>
          </a:xfrm>
        </p:spPr>
        <p:txBody>
          <a:bodyPr>
            <a:normAutofit/>
          </a:bodyPr>
          <a:lstStyle/>
          <a:p>
            <a:r>
              <a:rPr lang="en-CA" dirty="0" err="1"/>
              <a:t>javascript</a:t>
            </a:r>
            <a:r>
              <a:rPr lang="en-CA" dirty="0"/>
              <a:t> is a programming script language that will give our websites more functionality and interactivity.</a:t>
            </a:r>
          </a:p>
          <a:p>
            <a:r>
              <a:rPr lang="en-CA" dirty="0"/>
              <a:t>We won’t get too much into </a:t>
            </a:r>
            <a:r>
              <a:rPr lang="en-CA" dirty="0" err="1"/>
              <a:t>javascript</a:t>
            </a:r>
            <a:r>
              <a:rPr lang="en-CA" dirty="0"/>
              <a:t> in this course but the next course will cover this!</a:t>
            </a:r>
          </a:p>
          <a:p>
            <a:r>
              <a:rPr lang="en-CA" dirty="0"/>
              <a:t>Interestingly, CSS3 can do a lot of stuff that we used to have to write </a:t>
            </a:r>
            <a:r>
              <a:rPr lang="en-CA" dirty="0" err="1"/>
              <a:t>javascript</a:t>
            </a:r>
            <a:r>
              <a:rPr lang="en-CA" dirty="0"/>
              <a:t> code for.</a:t>
            </a:r>
          </a:p>
        </p:txBody>
      </p:sp>
    </p:spTree>
    <p:extLst>
      <p:ext uri="{BB962C8B-B14F-4D97-AF65-F5344CB8AC3E}">
        <p14:creationId xmlns:p14="http://schemas.microsoft.com/office/powerpoint/2010/main" val="22613335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D5211-B637-3249-BBAA-E207B824718A}"/>
              </a:ext>
            </a:extLst>
          </p:cNvPr>
          <p:cNvSpPr>
            <a:spLocks noGrp="1"/>
          </p:cNvSpPr>
          <p:nvPr>
            <p:ph type="title"/>
          </p:nvPr>
        </p:nvSpPr>
        <p:spPr>
          <a:xfrm>
            <a:off x="609600" y="0"/>
            <a:ext cx="10972800" cy="1143000"/>
          </a:xfrm>
        </p:spPr>
        <p:txBody>
          <a:bodyPr/>
          <a:lstStyle/>
          <a:p>
            <a:r>
              <a:rPr lang="en-US" dirty="0"/>
              <a:t>IC1 (In Class Assignment #1)</a:t>
            </a:r>
            <a:endParaRPr lang="en-CA" dirty="0"/>
          </a:p>
        </p:txBody>
      </p:sp>
      <p:sp>
        <p:nvSpPr>
          <p:cNvPr id="3" name="Content Placeholder 2">
            <a:extLst>
              <a:ext uri="{FF2B5EF4-FFF2-40B4-BE49-F238E27FC236}">
                <a16:creationId xmlns:a16="http://schemas.microsoft.com/office/drawing/2014/main" id="{A141B44F-03D5-A232-3693-AC87DB1156E0}"/>
              </a:ext>
            </a:extLst>
          </p:cNvPr>
          <p:cNvSpPr>
            <a:spLocks noGrp="1"/>
          </p:cNvSpPr>
          <p:nvPr>
            <p:ph idx="1"/>
          </p:nvPr>
        </p:nvSpPr>
        <p:spPr>
          <a:xfrm>
            <a:off x="640591" y="1556792"/>
            <a:ext cx="10972800" cy="4525963"/>
          </a:xfrm>
        </p:spPr>
        <p:txBody>
          <a:bodyPr/>
          <a:lstStyle/>
          <a:p>
            <a:r>
              <a:rPr lang="en-CA" sz="2800" dirty="0"/>
              <a:t>Sheridan provides a development server for you </a:t>
            </a:r>
          </a:p>
          <a:p>
            <a:r>
              <a:rPr lang="en-CA" sz="2800" dirty="0"/>
              <a:t>Read through and follow these instructions:</a:t>
            </a:r>
            <a:endParaRPr lang="en-CA" sz="2800" dirty="0">
              <a:hlinkClick r:id="rId2"/>
            </a:endParaRPr>
          </a:p>
          <a:p>
            <a:pPr lvl="1"/>
            <a:r>
              <a:rPr lang="en-CA" sz="2400" dirty="0">
                <a:hlinkClick r:id="rId2"/>
              </a:rPr>
              <a:t>Follow the directions here:  SYST10049 Setup Tasks</a:t>
            </a:r>
            <a:r>
              <a:rPr lang="en-CA" sz="2400" dirty="0"/>
              <a:t> </a:t>
            </a:r>
          </a:p>
          <a:p>
            <a:pPr lvl="1"/>
            <a:r>
              <a:rPr lang="en-CA" sz="2400" dirty="0"/>
              <a:t>Ensure that you follow all the steps to get </a:t>
            </a:r>
            <a:r>
              <a:rPr lang="en-CA" sz="2400" dirty="0" err="1"/>
              <a:t>Filezilla</a:t>
            </a:r>
            <a:r>
              <a:rPr lang="en-CA" sz="2400" dirty="0"/>
              <a:t> to connect to your server</a:t>
            </a:r>
          </a:p>
          <a:p>
            <a:r>
              <a:rPr lang="en-CA" sz="2800" dirty="0"/>
              <a:t>Edit the helloworld.txt file that is in the w1 folder of your Week1 content.  Follow the directions in the file.</a:t>
            </a:r>
          </a:p>
          <a:p>
            <a:r>
              <a:rPr lang="en-CA" sz="2800" dirty="0"/>
              <a:t>Some example jokes…</a:t>
            </a:r>
          </a:p>
          <a:p>
            <a:pPr lvl="1"/>
            <a:r>
              <a:rPr lang="en-CA" sz="2400" dirty="0"/>
              <a:t>Two silk worms had a race…</a:t>
            </a:r>
          </a:p>
          <a:p>
            <a:pPr lvl="1"/>
            <a:r>
              <a:rPr lang="en-CA" sz="2400" dirty="0"/>
              <a:t>I stayed up all night wondering where the sun had gone…</a:t>
            </a:r>
          </a:p>
          <a:p>
            <a:pPr lvl="1"/>
            <a:r>
              <a:rPr lang="en-CA" sz="2400" dirty="0"/>
              <a:t>What is pink and fuzzy? What is blue and fuzzy?</a:t>
            </a:r>
          </a:p>
          <a:p>
            <a:endParaRPr lang="en-CA" sz="2800" dirty="0"/>
          </a:p>
        </p:txBody>
      </p:sp>
    </p:spTree>
    <p:extLst>
      <p:ext uri="{BB962C8B-B14F-4D97-AF65-F5344CB8AC3E}">
        <p14:creationId xmlns:p14="http://schemas.microsoft.com/office/powerpoint/2010/main" val="29666791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6A6F3-29AA-4CB8-D765-F79B46629835}"/>
              </a:ext>
            </a:extLst>
          </p:cNvPr>
          <p:cNvSpPr>
            <a:spLocks noGrp="1"/>
          </p:cNvSpPr>
          <p:nvPr>
            <p:ph type="title"/>
          </p:nvPr>
        </p:nvSpPr>
        <p:spPr/>
        <p:txBody>
          <a:bodyPr/>
          <a:lstStyle/>
          <a:p>
            <a:r>
              <a:rPr lang="en-US" dirty="0"/>
              <a:t>Start up </a:t>
            </a:r>
            <a:r>
              <a:rPr lang="en-US" dirty="0" err="1"/>
              <a:t>Filezilla</a:t>
            </a:r>
            <a:r>
              <a:rPr lang="en-US" dirty="0"/>
              <a:t> and login</a:t>
            </a:r>
            <a:endParaRPr lang="en-CA" dirty="0"/>
          </a:p>
        </p:txBody>
      </p:sp>
      <p:pic>
        <p:nvPicPr>
          <p:cNvPr id="5" name="Picture 4">
            <a:extLst>
              <a:ext uri="{FF2B5EF4-FFF2-40B4-BE49-F238E27FC236}">
                <a16:creationId xmlns:a16="http://schemas.microsoft.com/office/drawing/2014/main" id="{0601D370-33CB-9C14-3338-485F44305F1E}"/>
              </a:ext>
            </a:extLst>
          </p:cNvPr>
          <p:cNvPicPr>
            <a:picLocks noChangeAspect="1"/>
          </p:cNvPicPr>
          <p:nvPr/>
        </p:nvPicPr>
        <p:blipFill>
          <a:blip r:embed="rId2"/>
          <a:stretch>
            <a:fillRect/>
          </a:stretch>
        </p:blipFill>
        <p:spPr>
          <a:xfrm>
            <a:off x="2063552" y="2107457"/>
            <a:ext cx="7680176" cy="4201273"/>
          </a:xfrm>
          <a:prstGeom prst="rect">
            <a:avLst/>
          </a:prstGeom>
        </p:spPr>
      </p:pic>
      <p:sp>
        <p:nvSpPr>
          <p:cNvPr id="6" name="TextBox 5">
            <a:extLst>
              <a:ext uri="{FF2B5EF4-FFF2-40B4-BE49-F238E27FC236}">
                <a16:creationId xmlns:a16="http://schemas.microsoft.com/office/drawing/2014/main" id="{EDA3C4E7-DFEB-92CB-F0A1-C12C1A878F68}"/>
              </a:ext>
            </a:extLst>
          </p:cNvPr>
          <p:cNvSpPr txBox="1"/>
          <p:nvPr/>
        </p:nvSpPr>
        <p:spPr>
          <a:xfrm>
            <a:off x="1774165" y="3059668"/>
            <a:ext cx="8258949" cy="369332"/>
          </a:xfrm>
          <a:prstGeom prst="rect">
            <a:avLst/>
          </a:prstGeom>
          <a:solidFill>
            <a:schemeClr val="bg1"/>
          </a:solidFill>
          <a:ln>
            <a:solidFill>
              <a:srgbClr val="FF0000"/>
            </a:solidFill>
          </a:ln>
        </p:spPr>
        <p:txBody>
          <a:bodyPr wrap="none" rIns="90000" rtlCol="0">
            <a:spAutoFit/>
          </a:bodyPr>
          <a:lstStyle/>
          <a:p>
            <a:pPr algn="l"/>
            <a:r>
              <a:rPr lang="en-US" b="1" dirty="0">
                <a:solidFill>
                  <a:srgbClr val="FF0000"/>
                </a:solidFill>
                <a:latin typeface="Calibri" panose="020F0502020204030204" pitchFamily="34" charset="0"/>
                <a:cs typeface="Calibri" panose="020F0502020204030204" pitchFamily="34" charset="0"/>
              </a:rPr>
              <a:t>Remember, it is asking you for your passkey password, not your Sheridan password!!!</a:t>
            </a:r>
            <a:endParaRPr lang="en-CA" b="1" dirty="0" err="1">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15360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82F5D-E5BF-1C50-ED85-A555849D3CCD}"/>
              </a:ext>
            </a:extLst>
          </p:cNvPr>
          <p:cNvSpPr>
            <a:spLocks noGrp="1"/>
          </p:cNvSpPr>
          <p:nvPr>
            <p:ph type="title"/>
          </p:nvPr>
        </p:nvSpPr>
        <p:spPr/>
        <p:txBody>
          <a:bodyPr/>
          <a:lstStyle/>
          <a:p>
            <a:r>
              <a:rPr lang="en-US" dirty="0"/>
              <a:t>Speaking of which…</a:t>
            </a:r>
            <a:endParaRPr lang="en-CA" dirty="0"/>
          </a:p>
        </p:txBody>
      </p:sp>
      <p:sp>
        <p:nvSpPr>
          <p:cNvPr id="3" name="TextBox 2">
            <a:extLst>
              <a:ext uri="{FF2B5EF4-FFF2-40B4-BE49-F238E27FC236}">
                <a16:creationId xmlns:a16="http://schemas.microsoft.com/office/drawing/2014/main" id="{AF1A3A7B-6DC8-D173-47D9-C8957D9E6D73}"/>
              </a:ext>
            </a:extLst>
          </p:cNvPr>
          <p:cNvSpPr txBox="1"/>
          <p:nvPr/>
        </p:nvSpPr>
        <p:spPr>
          <a:xfrm>
            <a:off x="4367808" y="2708920"/>
            <a:ext cx="2757763" cy="369332"/>
          </a:xfrm>
          <a:prstGeom prst="rect">
            <a:avLst/>
          </a:prstGeom>
          <a:noFill/>
        </p:spPr>
        <p:txBody>
          <a:bodyPr wrap="none" rIns="90000" rtlCol="0">
            <a:spAutoFit/>
          </a:bodyPr>
          <a:lstStyle/>
          <a:p>
            <a:pPr algn="l"/>
            <a:r>
              <a:rPr lang="en-US" b="1" dirty="0">
                <a:solidFill>
                  <a:schemeClr val="bg1"/>
                </a:solidFill>
                <a:latin typeface="Calibri" panose="020F0502020204030204" pitchFamily="34" charset="0"/>
                <a:cs typeface="Calibri" panose="020F0502020204030204" pitchFamily="34" charset="0"/>
              </a:rPr>
              <a:t>Let’s go to housekeeping….</a:t>
            </a:r>
            <a:endParaRPr lang="en-CA" b="1" dirty="0" err="1">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266780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839CC-662C-C71B-94E6-A758FF7351BF}"/>
              </a:ext>
            </a:extLst>
          </p:cNvPr>
          <p:cNvSpPr>
            <a:spLocks noGrp="1"/>
          </p:cNvSpPr>
          <p:nvPr>
            <p:ph type="title"/>
          </p:nvPr>
        </p:nvSpPr>
        <p:spPr/>
        <p:txBody>
          <a:bodyPr/>
          <a:lstStyle/>
          <a:p>
            <a:r>
              <a:rPr lang="en-US" dirty="0"/>
              <a:t> drag the w1 folder to the server</a:t>
            </a:r>
            <a:endParaRPr lang="en-CA" dirty="0"/>
          </a:p>
        </p:txBody>
      </p:sp>
      <p:sp>
        <p:nvSpPr>
          <p:cNvPr id="3" name="Content Placeholder 2">
            <a:extLst>
              <a:ext uri="{FF2B5EF4-FFF2-40B4-BE49-F238E27FC236}">
                <a16:creationId xmlns:a16="http://schemas.microsoft.com/office/drawing/2014/main" id="{0DD41515-8D76-39CE-98BE-68E11E31625F}"/>
              </a:ext>
            </a:extLst>
          </p:cNvPr>
          <p:cNvSpPr>
            <a:spLocks noGrp="1"/>
          </p:cNvSpPr>
          <p:nvPr>
            <p:ph idx="1"/>
          </p:nvPr>
        </p:nvSpPr>
        <p:spPr/>
        <p:txBody>
          <a:bodyPr/>
          <a:lstStyle/>
          <a:p>
            <a:endParaRPr lang="en-CA" dirty="0"/>
          </a:p>
        </p:txBody>
      </p:sp>
      <p:pic>
        <p:nvPicPr>
          <p:cNvPr id="5" name="Picture 4">
            <a:extLst>
              <a:ext uri="{FF2B5EF4-FFF2-40B4-BE49-F238E27FC236}">
                <a16:creationId xmlns:a16="http://schemas.microsoft.com/office/drawing/2014/main" id="{F8AE9CE5-DCD3-C979-14FC-46D1167EFF5F}"/>
              </a:ext>
            </a:extLst>
          </p:cNvPr>
          <p:cNvPicPr>
            <a:picLocks noChangeAspect="1"/>
          </p:cNvPicPr>
          <p:nvPr/>
        </p:nvPicPr>
        <p:blipFill>
          <a:blip r:embed="rId2"/>
          <a:srcRect r="25266"/>
          <a:stretch>
            <a:fillRect/>
          </a:stretch>
        </p:blipFill>
        <p:spPr>
          <a:xfrm>
            <a:off x="1703512" y="1417639"/>
            <a:ext cx="9111574" cy="4750216"/>
          </a:xfrm>
          <a:prstGeom prst="rect">
            <a:avLst/>
          </a:prstGeom>
        </p:spPr>
      </p:pic>
      <p:sp>
        <p:nvSpPr>
          <p:cNvPr id="6" name="Oval 5">
            <a:extLst>
              <a:ext uri="{FF2B5EF4-FFF2-40B4-BE49-F238E27FC236}">
                <a16:creationId xmlns:a16="http://schemas.microsoft.com/office/drawing/2014/main" id="{8EC274C2-665A-8930-78DC-27C4A8B7FF0E}"/>
              </a:ext>
            </a:extLst>
          </p:cNvPr>
          <p:cNvSpPr/>
          <p:nvPr/>
        </p:nvSpPr>
        <p:spPr>
          <a:xfrm>
            <a:off x="2783632" y="3284984"/>
            <a:ext cx="864096" cy="43204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val 8">
            <a:extLst>
              <a:ext uri="{FF2B5EF4-FFF2-40B4-BE49-F238E27FC236}">
                <a16:creationId xmlns:a16="http://schemas.microsoft.com/office/drawing/2014/main" id="{185AEA4D-C6C7-B1BE-7584-518EB195C432}"/>
              </a:ext>
            </a:extLst>
          </p:cNvPr>
          <p:cNvSpPr/>
          <p:nvPr/>
        </p:nvSpPr>
        <p:spPr>
          <a:xfrm>
            <a:off x="8688288" y="4077072"/>
            <a:ext cx="864096" cy="21602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Arrow: Right 9">
            <a:extLst>
              <a:ext uri="{FF2B5EF4-FFF2-40B4-BE49-F238E27FC236}">
                <a16:creationId xmlns:a16="http://schemas.microsoft.com/office/drawing/2014/main" id="{435225EF-FA56-597E-2744-AD17CBDB589E}"/>
              </a:ext>
            </a:extLst>
          </p:cNvPr>
          <p:cNvSpPr/>
          <p:nvPr/>
        </p:nvSpPr>
        <p:spPr>
          <a:xfrm rot="420027">
            <a:off x="3514111" y="3575151"/>
            <a:ext cx="5252621" cy="576064"/>
          </a:xfrm>
          <a:prstGeom prst="rightArrow">
            <a:avLst/>
          </a:prstGeom>
          <a:pattFill prst="pct50">
            <a:fgClr>
              <a:srgbClr val="FF0000"/>
            </a:fgClr>
            <a:bgClr>
              <a:schemeClr val="bg1"/>
            </a:bgClr>
          </a:patt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a:extLst>
              <a:ext uri="{FF2B5EF4-FFF2-40B4-BE49-F238E27FC236}">
                <a16:creationId xmlns:a16="http://schemas.microsoft.com/office/drawing/2014/main" id="{DE0E2AC6-C31C-C652-65F6-4ADD01A530B1}"/>
              </a:ext>
            </a:extLst>
          </p:cNvPr>
          <p:cNvSpPr txBox="1"/>
          <p:nvPr/>
        </p:nvSpPr>
        <p:spPr>
          <a:xfrm rot="412418">
            <a:off x="3004948" y="3224907"/>
            <a:ext cx="6565472" cy="369332"/>
          </a:xfrm>
          <a:prstGeom prst="rect">
            <a:avLst/>
          </a:prstGeom>
          <a:noFill/>
        </p:spPr>
        <p:txBody>
          <a:bodyPr wrap="none" rIns="90000" rtlCol="0">
            <a:spAutoFit/>
          </a:bodyPr>
          <a:lstStyle/>
          <a:p>
            <a:pPr algn="l"/>
            <a:r>
              <a:rPr lang="en-US" b="1" dirty="0">
                <a:latin typeface="Calibri" panose="020F0502020204030204" pitchFamily="34" charset="0"/>
                <a:cs typeface="Calibri" panose="020F0502020204030204" pitchFamily="34" charset="0"/>
              </a:rPr>
              <a:t>Drag the w1 folder to the </a:t>
            </a:r>
            <a:r>
              <a:rPr lang="en-US" b="1" dirty="0" err="1">
                <a:latin typeface="Calibri" panose="020F0502020204030204" pitchFamily="34" charset="0"/>
                <a:cs typeface="Calibri" panose="020F0502020204030204" pitchFamily="34" charset="0"/>
              </a:rPr>
              <a:t>public_html</a:t>
            </a:r>
            <a:r>
              <a:rPr lang="en-US" b="1" dirty="0">
                <a:latin typeface="Calibri" panose="020F0502020204030204" pitchFamily="34" charset="0"/>
                <a:cs typeface="Calibri" panose="020F0502020204030204" pitchFamily="34" charset="0"/>
              </a:rPr>
              <a:t> folder to initiate the transfer</a:t>
            </a:r>
            <a:endParaRPr lang="en-CA" b="1" dirty="0" err="1">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359974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687F724-C8FD-EEB8-E335-5191927A3D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9CD0E9-0415-D693-4C4B-D56A41B9E775}"/>
              </a:ext>
            </a:extLst>
          </p:cNvPr>
          <p:cNvSpPr>
            <a:spLocks noGrp="1"/>
          </p:cNvSpPr>
          <p:nvPr>
            <p:ph type="title"/>
          </p:nvPr>
        </p:nvSpPr>
        <p:spPr>
          <a:xfrm>
            <a:off x="609600" y="0"/>
            <a:ext cx="10972800" cy="1143000"/>
          </a:xfrm>
        </p:spPr>
        <p:txBody>
          <a:bodyPr/>
          <a:lstStyle/>
          <a:p>
            <a:r>
              <a:rPr lang="en-US" dirty="0"/>
              <a:t>IC1 (In Class Assignment #1)</a:t>
            </a:r>
            <a:endParaRPr lang="en-CA" dirty="0"/>
          </a:p>
        </p:txBody>
      </p:sp>
      <p:sp>
        <p:nvSpPr>
          <p:cNvPr id="3" name="Content Placeholder 2">
            <a:extLst>
              <a:ext uri="{FF2B5EF4-FFF2-40B4-BE49-F238E27FC236}">
                <a16:creationId xmlns:a16="http://schemas.microsoft.com/office/drawing/2014/main" id="{41232999-BDF2-D013-E594-11354215F668}"/>
              </a:ext>
            </a:extLst>
          </p:cNvPr>
          <p:cNvSpPr>
            <a:spLocks noGrp="1"/>
          </p:cNvSpPr>
          <p:nvPr>
            <p:ph idx="1"/>
          </p:nvPr>
        </p:nvSpPr>
        <p:spPr>
          <a:xfrm>
            <a:off x="609600" y="980728"/>
            <a:ext cx="10972800" cy="4525963"/>
          </a:xfrm>
        </p:spPr>
        <p:txBody>
          <a:bodyPr/>
          <a:lstStyle/>
          <a:p>
            <a:r>
              <a:rPr lang="en-CA" sz="2800" dirty="0"/>
              <a:t>Read through and follow these instructions to move your w1 folder up onto the Sheridan server:</a:t>
            </a:r>
          </a:p>
          <a:p>
            <a:pPr lvl="1"/>
            <a:r>
              <a:rPr lang="en-CA" sz="2400" dirty="0">
                <a:hlinkClick r:id="rId2"/>
              </a:rPr>
              <a:t>How to Publish - SYST10049</a:t>
            </a:r>
            <a:endParaRPr lang="en-CA" sz="2400" dirty="0"/>
          </a:p>
          <a:p>
            <a:endParaRPr lang="en-CA" sz="2800" dirty="0"/>
          </a:p>
        </p:txBody>
      </p:sp>
      <p:pic>
        <p:nvPicPr>
          <p:cNvPr id="5" name="Picture 4">
            <a:extLst>
              <a:ext uri="{FF2B5EF4-FFF2-40B4-BE49-F238E27FC236}">
                <a16:creationId xmlns:a16="http://schemas.microsoft.com/office/drawing/2014/main" id="{DBBBA3C8-3E68-2C38-29FC-1BC076EE58B2}"/>
              </a:ext>
            </a:extLst>
          </p:cNvPr>
          <p:cNvPicPr>
            <a:picLocks noChangeAspect="1"/>
          </p:cNvPicPr>
          <p:nvPr/>
        </p:nvPicPr>
        <p:blipFill>
          <a:blip r:embed="rId3"/>
          <a:stretch>
            <a:fillRect/>
          </a:stretch>
        </p:blipFill>
        <p:spPr>
          <a:xfrm>
            <a:off x="1919536" y="2564904"/>
            <a:ext cx="3257282" cy="3519174"/>
          </a:xfrm>
          <a:prstGeom prst="rect">
            <a:avLst/>
          </a:prstGeom>
        </p:spPr>
      </p:pic>
      <p:sp>
        <p:nvSpPr>
          <p:cNvPr id="6" name="Oval 5">
            <a:extLst>
              <a:ext uri="{FF2B5EF4-FFF2-40B4-BE49-F238E27FC236}">
                <a16:creationId xmlns:a16="http://schemas.microsoft.com/office/drawing/2014/main" id="{C12F0278-1449-6B8B-CA3A-3639B04C75DC}"/>
              </a:ext>
            </a:extLst>
          </p:cNvPr>
          <p:cNvSpPr/>
          <p:nvPr/>
        </p:nvSpPr>
        <p:spPr>
          <a:xfrm>
            <a:off x="6960096" y="5085184"/>
            <a:ext cx="1296144" cy="21602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Picture 7">
            <a:extLst>
              <a:ext uri="{FF2B5EF4-FFF2-40B4-BE49-F238E27FC236}">
                <a16:creationId xmlns:a16="http://schemas.microsoft.com/office/drawing/2014/main" id="{8F018269-1A93-3094-764A-DDCB60FA53F8}"/>
              </a:ext>
            </a:extLst>
          </p:cNvPr>
          <p:cNvPicPr>
            <a:picLocks noChangeAspect="1"/>
          </p:cNvPicPr>
          <p:nvPr/>
        </p:nvPicPr>
        <p:blipFill>
          <a:blip r:embed="rId4"/>
          <a:stretch>
            <a:fillRect/>
          </a:stretch>
        </p:blipFill>
        <p:spPr>
          <a:xfrm>
            <a:off x="6240016" y="1484784"/>
            <a:ext cx="4943588" cy="5373216"/>
          </a:xfrm>
          <a:prstGeom prst="rect">
            <a:avLst/>
          </a:prstGeom>
        </p:spPr>
      </p:pic>
    </p:spTree>
    <p:extLst>
      <p:ext uri="{BB962C8B-B14F-4D97-AF65-F5344CB8AC3E}">
        <p14:creationId xmlns:p14="http://schemas.microsoft.com/office/powerpoint/2010/main" val="41413056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A16CC-049C-D370-63E1-F3FA36834C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032E95-E189-EA5F-3D75-F91F4771D558}"/>
              </a:ext>
            </a:extLst>
          </p:cNvPr>
          <p:cNvSpPr>
            <a:spLocks noGrp="1"/>
          </p:cNvSpPr>
          <p:nvPr>
            <p:ph type="title"/>
          </p:nvPr>
        </p:nvSpPr>
        <p:spPr>
          <a:xfrm>
            <a:off x="609600" y="0"/>
            <a:ext cx="10972800" cy="1143000"/>
          </a:xfrm>
        </p:spPr>
        <p:txBody>
          <a:bodyPr/>
          <a:lstStyle/>
          <a:p>
            <a:r>
              <a:rPr lang="en-US" dirty="0"/>
              <a:t>IC1 (In Class Assignment #1)</a:t>
            </a:r>
            <a:endParaRPr lang="en-CA" dirty="0"/>
          </a:p>
        </p:txBody>
      </p:sp>
      <p:sp>
        <p:nvSpPr>
          <p:cNvPr id="3" name="Content Placeholder 2">
            <a:extLst>
              <a:ext uri="{FF2B5EF4-FFF2-40B4-BE49-F238E27FC236}">
                <a16:creationId xmlns:a16="http://schemas.microsoft.com/office/drawing/2014/main" id="{560828D8-3842-3F83-776A-84E584A7ACF3}"/>
              </a:ext>
            </a:extLst>
          </p:cNvPr>
          <p:cNvSpPr>
            <a:spLocks noGrp="1"/>
          </p:cNvSpPr>
          <p:nvPr>
            <p:ph idx="1"/>
          </p:nvPr>
        </p:nvSpPr>
        <p:spPr>
          <a:xfrm>
            <a:off x="609600" y="980728"/>
            <a:ext cx="10972800" cy="4525963"/>
          </a:xfrm>
        </p:spPr>
        <p:txBody>
          <a:bodyPr/>
          <a:lstStyle/>
          <a:p>
            <a:r>
              <a:rPr lang="en-CA" sz="2800" dirty="0"/>
              <a:t>Submit the </a:t>
            </a:r>
            <a:r>
              <a:rPr lang="en-CA" sz="2800" dirty="0" err="1"/>
              <a:t>url</a:t>
            </a:r>
            <a:r>
              <a:rPr lang="en-CA" sz="2800" dirty="0"/>
              <a:t> from that file to Slate Dropbox so that I can visit it with my browser.  If I can’t get to it, it results in a 0 on the assignment.</a:t>
            </a:r>
          </a:p>
          <a:p>
            <a:r>
              <a:rPr lang="en-CA" sz="2800" dirty="0"/>
              <a:t>Due by Friday!!!</a:t>
            </a:r>
          </a:p>
          <a:p>
            <a:r>
              <a:rPr lang="en-CA" sz="2800" dirty="0"/>
              <a:t>If you have problems, get help!!!</a:t>
            </a:r>
          </a:p>
          <a:p>
            <a:endParaRPr lang="en-CA" sz="2800" dirty="0"/>
          </a:p>
        </p:txBody>
      </p:sp>
      <p:pic>
        <p:nvPicPr>
          <p:cNvPr id="4" name="Picture 2">
            <a:extLst>
              <a:ext uri="{FF2B5EF4-FFF2-40B4-BE49-F238E27FC236}">
                <a16:creationId xmlns:a16="http://schemas.microsoft.com/office/drawing/2014/main" id="{891E0FEC-D236-8005-65D6-A4F25C8949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368" y="3501008"/>
            <a:ext cx="2448271" cy="318324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73261E86-51D3-2E33-7434-2F3A8D1182C5}"/>
              </a:ext>
            </a:extLst>
          </p:cNvPr>
          <p:cNvCxnSpPr>
            <a:cxnSpLocks/>
          </p:cNvCxnSpPr>
          <p:nvPr/>
        </p:nvCxnSpPr>
        <p:spPr>
          <a:xfrm flipV="1">
            <a:off x="1199456" y="3501008"/>
            <a:ext cx="2592288" cy="1069579"/>
          </a:xfrm>
          <a:prstGeom prst="straightConnector1">
            <a:avLst/>
          </a:prstGeom>
          <a:ln w="76200">
            <a:solidFill>
              <a:schemeClr val="bg1"/>
            </a:solidFill>
            <a:tailEnd type="triangle"/>
          </a:ln>
          <a:effectLst>
            <a:glow rad="101600">
              <a:srgbClr val="FF00FF">
                <a:alpha val="60000"/>
              </a:srgbClr>
            </a:glow>
          </a:effectLst>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84CEF52-521B-DB59-96C6-FE8FC5BA3CFC}"/>
              </a:ext>
            </a:extLst>
          </p:cNvPr>
          <p:cNvSpPr txBox="1"/>
          <p:nvPr/>
        </p:nvSpPr>
        <p:spPr>
          <a:xfrm>
            <a:off x="3791744" y="3244334"/>
            <a:ext cx="5629190" cy="369332"/>
          </a:xfrm>
          <a:prstGeom prst="rect">
            <a:avLst/>
          </a:prstGeom>
          <a:noFill/>
        </p:spPr>
        <p:txBody>
          <a:bodyPr wrap="none" rIns="90000" rtlCol="0">
            <a:spAutoFit/>
          </a:bodyPr>
          <a:lstStyle/>
          <a:p>
            <a:pPr algn="l"/>
            <a:r>
              <a:rPr lang="en-CA" b="1" dirty="0">
                <a:solidFill>
                  <a:schemeClr val="bg1"/>
                </a:solidFill>
                <a:effectLst>
                  <a:outerShdw blurRad="38100" dist="38100" dir="2700000" algn="tl">
                    <a:srgbClr val="000000">
                      <a:alpha val="43137"/>
                    </a:srgbClr>
                  </a:outerShdw>
                </a:effectLst>
              </a:rPr>
              <a:t>&lt;</a:t>
            </a:r>
            <a:r>
              <a:rPr lang="en-CA" b="1" dirty="0" err="1">
                <a:solidFill>
                  <a:schemeClr val="bg1"/>
                </a:solidFill>
                <a:effectLst>
                  <a:outerShdw blurRad="38100" dist="38100" dir="2700000" algn="tl">
                    <a:srgbClr val="000000">
                      <a:alpha val="43137"/>
                    </a:srgbClr>
                  </a:outerShdw>
                </a:effectLst>
              </a:rPr>
              <a:t>userid</a:t>
            </a:r>
            <a:r>
              <a:rPr lang="en-CA" b="1" dirty="0">
                <a:solidFill>
                  <a:schemeClr val="bg1"/>
                </a:solidFill>
                <a:effectLst>
                  <a:outerShdw blurRad="38100" dist="38100" dir="2700000" algn="tl">
                    <a:srgbClr val="000000">
                      <a:alpha val="43137"/>
                    </a:srgbClr>
                  </a:outerShdw>
                </a:effectLst>
              </a:rPr>
              <a:t>&gt;.dev.fast.sheridanc.on.ca/w1/ic1/HelloWorld.txt</a:t>
            </a:r>
            <a:endParaRPr lang="en-CA"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D457DFB6-A880-5681-E7DF-1E623E263219}"/>
              </a:ext>
            </a:extLst>
          </p:cNvPr>
          <p:cNvSpPr txBox="1"/>
          <p:nvPr/>
        </p:nvSpPr>
        <p:spPr>
          <a:xfrm>
            <a:off x="2999656" y="6114865"/>
            <a:ext cx="5318657" cy="369332"/>
          </a:xfrm>
          <a:prstGeom prst="rect">
            <a:avLst/>
          </a:prstGeom>
          <a:noFill/>
        </p:spPr>
        <p:txBody>
          <a:bodyPr wrap="none" rIns="90000" rtlCol="0">
            <a:spAutoFit/>
          </a:bodyPr>
          <a:lstStyle/>
          <a:p>
            <a:pPr algn="l"/>
            <a:r>
              <a:rPr lang="en-US" b="1" dirty="0">
                <a:solidFill>
                  <a:schemeClr val="bg1"/>
                </a:solidFill>
                <a:latin typeface="Calibri" panose="020F0502020204030204" pitchFamily="34" charset="0"/>
                <a:cs typeface="Calibri" panose="020F0502020204030204" pitchFamily="34" charset="0"/>
              </a:rPr>
              <a:t>This information is on the landing page of your </a:t>
            </a:r>
            <a:r>
              <a:rPr lang="en-US" b="1" dirty="0" err="1">
                <a:solidFill>
                  <a:schemeClr val="bg1"/>
                </a:solidFill>
                <a:latin typeface="Calibri" panose="020F0502020204030204" pitchFamily="34" charset="0"/>
                <a:cs typeface="Calibri" panose="020F0502020204030204" pitchFamily="34" charset="0"/>
              </a:rPr>
              <a:t>cpanel</a:t>
            </a:r>
            <a:endParaRPr lang="en-CA" b="1" dirty="0" err="1">
              <a:solidFill>
                <a:schemeClr val="bg1"/>
              </a:solidFill>
              <a:latin typeface="Calibri" panose="020F0502020204030204" pitchFamily="34" charset="0"/>
              <a:cs typeface="Calibri" panose="020F0502020204030204" pitchFamily="34" charset="0"/>
            </a:endParaRPr>
          </a:p>
        </p:txBody>
      </p:sp>
      <p:cxnSp>
        <p:nvCxnSpPr>
          <p:cNvPr id="10" name="Straight Arrow Connector 9">
            <a:extLst>
              <a:ext uri="{FF2B5EF4-FFF2-40B4-BE49-F238E27FC236}">
                <a16:creationId xmlns:a16="http://schemas.microsoft.com/office/drawing/2014/main" id="{2241C071-8116-CB6B-8E61-7A48511C8DBD}"/>
              </a:ext>
            </a:extLst>
          </p:cNvPr>
          <p:cNvCxnSpPr>
            <a:cxnSpLocks/>
          </p:cNvCxnSpPr>
          <p:nvPr/>
        </p:nvCxnSpPr>
        <p:spPr>
          <a:xfrm flipH="1" flipV="1">
            <a:off x="2279576" y="4941168"/>
            <a:ext cx="864096" cy="1173697"/>
          </a:xfrm>
          <a:prstGeom prst="straightConnector1">
            <a:avLst/>
          </a:prstGeom>
          <a:ln w="76200">
            <a:solidFill>
              <a:schemeClr val="bg1"/>
            </a:solidFill>
            <a:tailEnd type="triangle"/>
          </a:ln>
          <a:effectLst>
            <a:glow rad="101600">
              <a:srgbClr val="FF00FF">
                <a:alpha val="60000"/>
              </a:srgbClr>
            </a:glow>
          </a:effectLst>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09E5DF1-9D6E-2A3B-86FD-388DC53D555C}"/>
              </a:ext>
            </a:extLst>
          </p:cNvPr>
          <p:cNvSpPr txBox="1"/>
          <p:nvPr/>
        </p:nvSpPr>
        <p:spPr>
          <a:xfrm>
            <a:off x="3888865" y="3657798"/>
            <a:ext cx="5961473" cy="923330"/>
          </a:xfrm>
          <a:prstGeom prst="rect">
            <a:avLst/>
          </a:prstGeom>
          <a:noFill/>
        </p:spPr>
        <p:txBody>
          <a:bodyPr wrap="square" rIns="90000" rtlCol="0">
            <a:spAutoFit/>
          </a:bodyPr>
          <a:lstStyle/>
          <a:p>
            <a:pPr algn="l"/>
            <a:r>
              <a:rPr lang="en-US" b="1" dirty="0">
                <a:solidFill>
                  <a:schemeClr val="bg1"/>
                </a:solidFill>
                <a:effectLst>
                  <a:glow rad="228600">
                    <a:schemeClr val="accent5">
                      <a:satMod val="175000"/>
                      <a:alpha val="40000"/>
                    </a:schemeClr>
                  </a:glow>
                </a:effectLst>
                <a:latin typeface="Calibri" panose="020F0502020204030204" pitchFamily="34" charset="0"/>
                <a:cs typeface="Calibri" panose="020F0502020204030204" pitchFamily="34" charset="0"/>
              </a:rPr>
              <a:t>This is the </a:t>
            </a:r>
            <a:r>
              <a:rPr lang="en-US" b="1" dirty="0" err="1">
                <a:solidFill>
                  <a:schemeClr val="bg1"/>
                </a:solidFill>
                <a:effectLst>
                  <a:glow rad="228600">
                    <a:schemeClr val="accent5">
                      <a:satMod val="175000"/>
                      <a:alpha val="40000"/>
                    </a:schemeClr>
                  </a:glow>
                </a:effectLst>
                <a:latin typeface="Calibri" panose="020F0502020204030204" pitchFamily="34" charset="0"/>
                <a:cs typeface="Calibri" panose="020F0502020204030204" pitchFamily="34" charset="0"/>
              </a:rPr>
              <a:t>url</a:t>
            </a:r>
            <a:r>
              <a:rPr lang="en-US" b="1" dirty="0">
                <a:solidFill>
                  <a:schemeClr val="bg1"/>
                </a:solidFill>
                <a:effectLst>
                  <a:glow rad="228600">
                    <a:schemeClr val="accent5">
                      <a:satMod val="175000"/>
                      <a:alpha val="40000"/>
                    </a:schemeClr>
                  </a:glow>
                </a:effectLst>
                <a:latin typeface="Calibri" panose="020F0502020204030204" pitchFamily="34" charset="0"/>
                <a:cs typeface="Calibri" panose="020F0502020204030204" pitchFamily="34" charset="0"/>
              </a:rPr>
              <a:t> to submit to </a:t>
            </a:r>
            <a:r>
              <a:rPr lang="en-US" b="1" dirty="0" err="1">
                <a:solidFill>
                  <a:schemeClr val="bg1"/>
                </a:solidFill>
                <a:effectLst>
                  <a:glow rad="228600">
                    <a:schemeClr val="accent5">
                      <a:satMod val="175000"/>
                      <a:alpha val="40000"/>
                    </a:schemeClr>
                  </a:glow>
                </a:effectLst>
                <a:latin typeface="Calibri" panose="020F0502020204030204" pitchFamily="34" charset="0"/>
                <a:cs typeface="Calibri" panose="020F0502020204030204" pitchFamily="34" charset="0"/>
              </a:rPr>
              <a:t>dropbox</a:t>
            </a:r>
            <a:r>
              <a:rPr lang="en-US" b="1" dirty="0">
                <a:solidFill>
                  <a:schemeClr val="bg1"/>
                </a:solidFill>
                <a:effectLst>
                  <a:glow rad="228600">
                    <a:schemeClr val="accent5">
                      <a:satMod val="175000"/>
                      <a:alpha val="40000"/>
                    </a:schemeClr>
                  </a:glow>
                </a:effectLst>
                <a:latin typeface="Calibri" panose="020F0502020204030204" pitchFamily="34" charset="0"/>
                <a:cs typeface="Calibri" panose="020F0502020204030204" pitchFamily="34" charset="0"/>
              </a:rPr>
              <a:t>.  Test it  in your browser before you submit it to </a:t>
            </a:r>
            <a:r>
              <a:rPr lang="en-US" b="1" dirty="0" err="1">
                <a:solidFill>
                  <a:schemeClr val="bg1"/>
                </a:solidFill>
                <a:effectLst>
                  <a:glow rad="228600">
                    <a:schemeClr val="accent5">
                      <a:satMod val="175000"/>
                      <a:alpha val="40000"/>
                    </a:schemeClr>
                  </a:glow>
                </a:effectLst>
                <a:latin typeface="Calibri" panose="020F0502020204030204" pitchFamily="34" charset="0"/>
                <a:cs typeface="Calibri" panose="020F0502020204030204" pitchFamily="34" charset="0"/>
              </a:rPr>
              <a:t>dropbox</a:t>
            </a:r>
            <a:r>
              <a:rPr lang="en-US" b="1" dirty="0">
                <a:solidFill>
                  <a:schemeClr val="bg1"/>
                </a:solidFill>
                <a:effectLst>
                  <a:glow rad="228600">
                    <a:schemeClr val="accent5">
                      <a:satMod val="175000"/>
                      <a:alpha val="40000"/>
                    </a:schemeClr>
                  </a:glow>
                </a:effectLst>
                <a:latin typeface="Calibri" panose="020F0502020204030204" pitchFamily="34" charset="0"/>
                <a:cs typeface="Calibri" panose="020F0502020204030204" pitchFamily="34" charset="0"/>
              </a:rPr>
              <a:t> to make sure your joke/quote shows up</a:t>
            </a:r>
            <a:endParaRPr lang="en-CA" b="1" dirty="0" err="1">
              <a:solidFill>
                <a:schemeClr val="bg1"/>
              </a:solidFill>
              <a:effectLst>
                <a:glow rad="228600">
                  <a:schemeClr val="accent5">
                    <a:satMod val="175000"/>
                    <a:alpha val="40000"/>
                  </a:schemeClr>
                </a:glow>
              </a:effectLst>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006F1AA7-FA74-FFFE-67C0-C67206B4BD93}"/>
              </a:ext>
            </a:extLst>
          </p:cNvPr>
          <p:cNvSpPr txBox="1"/>
          <p:nvPr/>
        </p:nvSpPr>
        <p:spPr>
          <a:xfrm>
            <a:off x="6119263" y="4676943"/>
            <a:ext cx="6094562" cy="1477328"/>
          </a:xfrm>
          <a:prstGeom prst="rect">
            <a:avLst/>
          </a:prstGeom>
          <a:noFill/>
        </p:spPr>
        <p:txBody>
          <a:bodyPr wrap="square">
            <a:spAutoFit/>
          </a:bodyPr>
          <a:lstStyle/>
          <a:p>
            <a:pPr marL="285750" indent="-285750">
              <a:buFont typeface="Arial" panose="020B0604020202020204" pitchFamily="34" charset="0"/>
              <a:buChar char="•"/>
            </a:pPr>
            <a:r>
              <a:rPr lang="en-CA" sz="1800" b="1" dirty="0">
                <a:solidFill>
                  <a:schemeClr val="bg1"/>
                </a:solidFill>
                <a:effectLst>
                  <a:glow rad="101600">
                    <a:srgbClr val="FF00FF">
                      <a:alpha val="60000"/>
                    </a:srgbClr>
                  </a:glow>
                </a:effectLst>
              </a:rPr>
              <a:t>Submit the </a:t>
            </a:r>
            <a:r>
              <a:rPr lang="en-CA" sz="1800" b="1" dirty="0" err="1">
                <a:solidFill>
                  <a:schemeClr val="bg1"/>
                </a:solidFill>
                <a:effectLst>
                  <a:glow rad="101600">
                    <a:srgbClr val="FF00FF">
                      <a:alpha val="60000"/>
                    </a:srgbClr>
                  </a:glow>
                </a:effectLst>
              </a:rPr>
              <a:t>url</a:t>
            </a:r>
            <a:r>
              <a:rPr lang="en-CA" sz="1800" b="1" dirty="0">
                <a:solidFill>
                  <a:schemeClr val="bg1"/>
                </a:solidFill>
                <a:effectLst>
                  <a:glow rad="101600">
                    <a:srgbClr val="FF00FF">
                      <a:alpha val="60000"/>
                    </a:srgbClr>
                  </a:glow>
                </a:effectLst>
              </a:rPr>
              <a:t> to the HelloWorld.txt file to </a:t>
            </a:r>
            <a:r>
              <a:rPr lang="en-CA" sz="1800" b="1" dirty="0" err="1">
                <a:solidFill>
                  <a:schemeClr val="bg1"/>
                </a:solidFill>
                <a:effectLst>
                  <a:glow rad="101600">
                    <a:srgbClr val="FF00FF">
                      <a:alpha val="60000"/>
                    </a:srgbClr>
                  </a:glow>
                </a:effectLst>
              </a:rPr>
              <a:t>dropbox</a:t>
            </a:r>
            <a:r>
              <a:rPr lang="en-CA" sz="1800" b="1" dirty="0">
                <a:solidFill>
                  <a:schemeClr val="bg1"/>
                </a:solidFill>
                <a:effectLst>
                  <a:glow rad="101600">
                    <a:srgbClr val="FF00FF">
                      <a:alpha val="60000"/>
                    </a:srgbClr>
                  </a:glow>
                </a:effectLst>
              </a:rPr>
              <a:t>.</a:t>
            </a:r>
          </a:p>
          <a:p>
            <a:pPr marL="285750" indent="-285750">
              <a:buFont typeface="Arial" panose="020B0604020202020204" pitchFamily="34" charset="0"/>
              <a:buChar char="•"/>
            </a:pPr>
            <a:r>
              <a:rPr lang="en-CA" b="1" dirty="0">
                <a:solidFill>
                  <a:schemeClr val="bg1"/>
                </a:solidFill>
                <a:effectLst>
                  <a:glow rad="101600">
                    <a:srgbClr val="FF00FF">
                      <a:alpha val="60000"/>
                    </a:srgbClr>
                  </a:glow>
                </a:effectLst>
              </a:rPr>
              <a:t>Just add it to the comments section</a:t>
            </a:r>
            <a:endParaRPr lang="en-CA" sz="1800" b="1" dirty="0">
              <a:solidFill>
                <a:schemeClr val="bg1"/>
              </a:solidFill>
              <a:effectLst>
                <a:glow rad="101600">
                  <a:srgbClr val="FF00FF">
                    <a:alpha val="60000"/>
                  </a:srgbClr>
                </a:glow>
              </a:effectLst>
            </a:endParaRPr>
          </a:p>
          <a:p>
            <a:pPr marL="285750" indent="-285750">
              <a:buFont typeface="Arial" panose="020B0604020202020204" pitchFamily="34" charset="0"/>
              <a:buChar char="•"/>
            </a:pPr>
            <a:r>
              <a:rPr lang="en-CA" sz="1800" b="1" dirty="0">
                <a:solidFill>
                  <a:schemeClr val="bg1"/>
                </a:solidFill>
                <a:effectLst>
                  <a:glow rad="101600">
                    <a:srgbClr val="FF00FF">
                      <a:alpha val="60000"/>
                    </a:srgbClr>
                  </a:glow>
                </a:effectLst>
              </a:rPr>
              <a:t>If I can’t get to it, it results in a 0 on the assignment.</a:t>
            </a:r>
          </a:p>
          <a:p>
            <a:pPr marL="285750" indent="-285750">
              <a:buFont typeface="Arial" panose="020B0604020202020204" pitchFamily="34" charset="0"/>
              <a:buChar char="•"/>
            </a:pPr>
            <a:r>
              <a:rPr lang="en-CA" sz="1800" b="1" dirty="0">
                <a:solidFill>
                  <a:schemeClr val="bg1"/>
                </a:solidFill>
                <a:effectLst>
                  <a:glow rad="101600">
                    <a:srgbClr val="FF00FF">
                      <a:alpha val="60000"/>
                    </a:srgbClr>
                  </a:glow>
                </a:effectLst>
              </a:rPr>
              <a:t>Due by Friday!!!</a:t>
            </a:r>
          </a:p>
          <a:p>
            <a:pPr marL="285750" indent="-285750">
              <a:buFont typeface="Arial" panose="020B0604020202020204" pitchFamily="34" charset="0"/>
              <a:buChar char="•"/>
            </a:pPr>
            <a:r>
              <a:rPr lang="en-CA" sz="1800" b="1" dirty="0">
                <a:solidFill>
                  <a:schemeClr val="bg1"/>
                </a:solidFill>
                <a:effectLst>
                  <a:glow rad="101600">
                    <a:srgbClr val="FF00FF">
                      <a:alpha val="60000"/>
                    </a:srgbClr>
                  </a:glow>
                </a:effectLst>
              </a:rPr>
              <a:t>If you have problems, get help!!!</a:t>
            </a:r>
          </a:p>
        </p:txBody>
      </p:sp>
      <p:sp>
        <p:nvSpPr>
          <p:cNvPr id="7" name="TextBox 6">
            <a:extLst>
              <a:ext uri="{FF2B5EF4-FFF2-40B4-BE49-F238E27FC236}">
                <a16:creationId xmlns:a16="http://schemas.microsoft.com/office/drawing/2014/main" id="{30892461-F7CC-32B1-F8C2-16CC56905395}"/>
              </a:ext>
            </a:extLst>
          </p:cNvPr>
          <p:cNvSpPr txBox="1"/>
          <p:nvPr/>
        </p:nvSpPr>
        <p:spPr>
          <a:xfrm rot="726738">
            <a:off x="7568184" y="2594719"/>
            <a:ext cx="3899742" cy="830997"/>
          </a:xfrm>
          <a:prstGeom prst="rect">
            <a:avLst/>
          </a:prstGeom>
          <a:noFill/>
          <a:effectLst>
            <a:glow rad="101600">
              <a:srgbClr val="FF00FF">
                <a:alpha val="60000"/>
              </a:srgbClr>
            </a:glow>
          </a:effectLst>
        </p:spPr>
        <p:txBody>
          <a:bodyPr wrap="none" rIns="90000" rtlCol="0">
            <a:spAutoFit/>
          </a:bodyPr>
          <a:lstStyle/>
          <a:p>
            <a:pPr algn="ctr"/>
            <a:r>
              <a:rPr lang="en-US" sz="2400" b="1" dirty="0">
                <a:solidFill>
                  <a:schemeClr val="bg1"/>
                </a:solidFill>
                <a:effectLst>
                  <a:glow rad="101600">
                    <a:srgbClr val="FF00FF">
                      <a:alpha val="60000"/>
                    </a:srgbClr>
                  </a:glow>
                </a:effectLst>
                <a:latin typeface="Calibri" panose="020F0502020204030204" pitchFamily="34" charset="0"/>
                <a:cs typeface="Calibri" panose="020F0502020204030204" pitchFamily="34" charset="0"/>
              </a:rPr>
              <a:t>Important!!!</a:t>
            </a:r>
          </a:p>
          <a:p>
            <a:pPr algn="ctr"/>
            <a:r>
              <a:rPr lang="en-US" sz="2400" b="1" dirty="0">
                <a:solidFill>
                  <a:schemeClr val="bg1"/>
                </a:solidFill>
                <a:effectLst>
                  <a:glow rad="101600">
                    <a:srgbClr val="FF00FF">
                      <a:alpha val="60000"/>
                    </a:srgbClr>
                  </a:glow>
                </a:effectLst>
                <a:latin typeface="Calibri" panose="020F0502020204030204" pitchFamily="34" charset="0"/>
                <a:cs typeface="Calibri" panose="020F0502020204030204" pitchFamily="34" charset="0"/>
              </a:rPr>
              <a:t>(test this </a:t>
            </a:r>
            <a:r>
              <a:rPr lang="en-US" sz="2400" b="1" dirty="0" err="1">
                <a:solidFill>
                  <a:schemeClr val="bg1"/>
                </a:solidFill>
                <a:effectLst>
                  <a:glow rad="101600">
                    <a:srgbClr val="FF00FF">
                      <a:alpha val="60000"/>
                    </a:srgbClr>
                  </a:glow>
                </a:effectLst>
                <a:latin typeface="Calibri" panose="020F0502020204030204" pitchFamily="34" charset="0"/>
                <a:cs typeface="Calibri" panose="020F0502020204030204" pitchFamily="34" charset="0"/>
              </a:rPr>
              <a:t>url</a:t>
            </a:r>
            <a:r>
              <a:rPr lang="en-US" sz="2400" b="1" dirty="0">
                <a:solidFill>
                  <a:schemeClr val="bg1"/>
                </a:solidFill>
                <a:effectLst>
                  <a:glow rad="101600">
                    <a:srgbClr val="FF00FF">
                      <a:alpha val="60000"/>
                    </a:srgbClr>
                  </a:glow>
                </a:effectLst>
                <a:latin typeface="Calibri" panose="020F0502020204030204" pitchFamily="34" charset="0"/>
                <a:cs typeface="Calibri" panose="020F0502020204030204" pitchFamily="34" charset="0"/>
              </a:rPr>
              <a:t> in your browser)</a:t>
            </a:r>
            <a:endParaRPr lang="en-CA" sz="2400" b="1" dirty="0" err="1">
              <a:solidFill>
                <a:schemeClr val="bg1"/>
              </a:solidFill>
              <a:effectLst>
                <a:glow rad="101600">
                  <a:srgbClr val="FF00FF">
                    <a:alpha val="60000"/>
                  </a:srgbClr>
                </a:glo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42526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79323-8A9F-0109-F970-D85B9A2148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4EA402-4E40-C0BA-9961-F141B79D32D3}"/>
              </a:ext>
            </a:extLst>
          </p:cNvPr>
          <p:cNvSpPr>
            <a:spLocks noGrp="1"/>
          </p:cNvSpPr>
          <p:nvPr>
            <p:ph type="title"/>
          </p:nvPr>
        </p:nvSpPr>
        <p:spPr>
          <a:xfrm>
            <a:off x="609600" y="0"/>
            <a:ext cx="10972800" cy="1143000"/>
          </a:xfrm>
        </p:spPr>
        <p:txBody>
          <a:bodyPr/>
          <a:lstStyle/>
          <a:p>
            <a:r>
              <a:rPr lang="en-US" dirty="0"/>
              <a:t>This first IC1 is important!</a:t>
            </a:r>
            <a:endParaRPr lang="en-CA" dirty="0"/>
          </a:p>
        </p:txBody>
      </p:sp>
      <p:sp>
        <p:nvSpPr>
          <p:cNvPr id="3" name="Content Placeholder 2">
            <a:extLst>
              <a:ext uri="{FF2B5EF4-FFF2-40B4-BE49-F238E27FC236}">
                <a16:creationId xmlns:a16="http://schemas.microsoft.com/office/drawing/2014/main" id="{8CF29776-1400-F205-5A32-EF7DAE5781E0}"/>
              </a:ext>
            </a:extLst>
          </p:cNvPr>
          <p:cNvSpPr>
            <a:spLocks noGrp="1"/>
          </p:cNvSpPr>
          <p:nvPr>
            <p:ph idx="1"/>
          </p:nvPr>
        </p:nvSpPr>
        <p:spPr>
          <a:xfrm>
            <a:off x="609600" y="1988840"/>
            <a:ext cx="10972800" cy="3517851"/>
          </a:xfrm>
        </p:spPr>
        <p:txBody>
          <a:bodyPr/>
          <a:lstStyle/>
          <a:p>
            <a:r>
              <a:rPr lang="en-CA" sz="2800" dirty="0"/>
              <a:t>If you don’t get your server set up correctly, you won’t be able to submit any of the assignments!</a:t>
            </a:r>
          </a:p>
          <a:p>
            <a:r>
              <a:rPr lang="en-CA" sz="2800" dirty="0"/>
              <a:t>If you are having problems, ask for help!</a:t>
            </a:r>
          </a:p>
          <a:p>
            <a:r>
              <a:rPr lang="en-CA" sz="2800" dirty="0"/>
              <a:t>Make absolutely sure that the URL that you submit to me will load the HelloWorld.txt file</a:t>
            </a:r>
          </a:p>
          <a:p>
            <a:r>
              <a:rPr lang="en-CA" sz="2800" dirty="0"/>
              <a:t>Funniest joke gets midterm bonus marks!</a:t>
            </a:r>
          </a:p>
          <a:p>
            <a:endParaRPr lang="en-CA" sz="2800" dirty="0"/>
          </a:p>
        </p:txBody>
      </p:sp>
    </p:spTree>
    <p:extLst>
      <p:ext uri="{BB962C8B-B14F-4D97-AF65-F5344CB8AC3E}">
        <p14:creationId xmlns:p14="http://schemas.microsoft.com/office/powerpoint/2010/main" val="12981492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CDDF79-875D-D95C-F780-867A0EB98099}"/>
              </a:ext>
            </a:extLst>
          </p:cNvPr>
          <p:cNvSpPr>
            <a:spLocks noGrp="1"/>
          </p:cNvSpPr>
          <p:nvPr>
            <p:ph type="body" sz="quarter" idx="10"/>
          </p:nvPr>
        </p:nvSpPr>
        <p:spPr/>
        <p:txBody>
          <a:bodyPr/>
          <a:lstStyle/>
          <a:p>
            <a:endParaRPr lang="en-CA"/>
          </a:p>
        </p:txBody>
      </p:sp>
      <p:sp>
        <p:nvSpPr>
          <p:cNvPr id="4" name="Title 3">
            <a:extLst>
              <a:ext uri="{FF2B5EF4-FFF2-40B4-BE49-F238E27FC236}">
                <a16:creationId xmlns:a16="http://schemas.microsoft.com/office/drawing/2014/main" id="{A7C06721-588E-2D13-8B97-7FF21ADD44CC}"/>
              </a:ext>
            </a:extLst>
          </p:cNvPr>
          <p:cNvSpPr>
            <a:spLocks noGrp="1"/>
          </p:cNvSpPr>
          <p:nvPr>
            <p:ph type="title"/>
          </p:nvPr>
        </p:nvSpPr>
        <p:spPr/>
        <p:txBody>
          <a:bodyPr/>
          <a:lstStyle/>
          <a:p>
            <a:r>
              <a:rPr lang="en-US"/>
              <a:t>end</a:t>
            </a:r>
            <a:endParaRPr lang="en-CA"/>
          </a:p>
        </p:txBody>
      </p:sp>
    </p:spTree>
    <p:extLst>
      <p:ext uri="{BB962C8B-B14F-4D97-AF65-F5344CB8AC3E}">
        <p14:creationId xmlns:p14="http://schemas.microsoft.com/office/powerpoint/2010/main" val="1393738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Please don’t do this to me!!!</a:t>
            </a:r>
          </a:p>
        </p:txBody>
      </p:sp>
      <p:sp>
        <p:nvSpPr>
          <p:cNvPr id="3" name="Content Placeholder 2"/>
          <p:cNvSpPr>
            <a:spLocks noGrp="1"/>
          </p:cNvSpPr>
          <p:nvPr>
            <p:ph idx="1"/>
          </p:nvPr>
        </p:nvSpPr>
        <p:spPr/>
        <p:txBody>
          <a:bodyPr>
            <a:normAutofit/>
          </a:bodyPr>
          <a:lstStyle/>
          <a:p>
            <a:r>
              <a:rPr lang="en-CA" dirty="0"/>
              <a:t>Every year, there are a few students who:</a:t>
            </a:r>
          </a:p>
          <a:p>
            <a:pPr lvl="1"/>
            <a:r>
              <a:rPr lang="en-CA" dirty="0">
                <a:solidFill>
                  <a:srgbClr val="FF00FF"/>
                </a:solidFill>
              </a:rPr>
              <a:t>rarely show up to class or </a:t>
            </a:r>
            <a:r>
              <a:rPr lang="en-CA" dirty="0" err="1">
                <a:solidFill>
                  <a:srgbClr val="FF00FF"/>
                </a:solidFill>
              </a:rPr>
              <a:t>alway</a:t>
            </a:r>
            <a:r>
              <a:rPr lang="en-CA" dirty="0">
                <a:solidFill>
                  <a:srgbClr val="FF00FF"/>
                </a:solidFill>
              </a:rPr>
              <a:t> shows up late </a:t>
            </a:r>
          </a:p>
          <a:p>
            <a:pPr lvl="1"/>
            <a:r>
              <a:rPr lang="en-CA" dirty="0"/>
              <a:t>don’t do the assignments or copy the assignments from other students</a:t>
            </a:r>
          </a:p>
          <a:p>
            <a:pPr lvl="1"/>
            <a:r>
              <a:rPr lang="en-CA" dirty="0">
                <a:solidFill>
                  <a:srgbClr val="FF00FF"/>
                </a:solidFill>
              </a:rPr>
              <a:t>skip the quizzes or don’t study</a:t>
            </a:r>
          </a:p>
          <a:p>
            <a:pPr lvl="1"/>
            <a:r>
              <a:rPr lang="en-CA" dirty="0"/>
              <a:t>don’t keep up with the exercises and reading...</a:t>
            </a:r>
          </a:p>
          <a:p>
            <a:pPr lvl="1"/>
            <a:endParaRPr lang="en-CA" dirty="0"/>
          </a:p>
          <a:p>
            <a:r>
              <a:rPr lang="en-CA" sz="3600" i="1" dirty="0"/>
              <a:t>And then... </a:t>
            </a:r>
          </a:p>
          <a:p>
            <a:pPr lvl="1"/>
            <a:endParaRPr lang="en-CA" dirty="0"/>
          </a:p>
        </p:txBody>
      </p:sp>
    </p:spTree>
    <p:extLst>
      <p:ext uri="{BB962C8B-B14F-4D97-AF65-F5344CB8AC3E}">
        <p14:creationId xmlns:p14="http://schemas.microsoft.com/office/powerpoint/2010/main" val="2779699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And then...</a:t>
            </a:r>
          </a:p>
        </p:txBody>
      </p:sp>
      <p:sp>
        <p:nvSpPr>
          <p:cNvPr id="3" name="Content Placeholder 2"/>
          <p:cNvSpPr>
            <a:spLocks noGrp="1"/>
          </p:cNvSpPr>
          <p:nvPr>
            <p:ph idx="1"/>
          </p:nvPr>
        </p:nvSpPr>
        <p:spPr>
          <a:xfrm>
            <a:off x="609600" y="1556792"/>
            <a:ext cx="10526960" cy="4641379"/>
          </a:xfrm>
        </p:spPr>
        <p:txBody>
          <a:bodyPr>
            <a:normAutofit lnSpcReduction="10000"/>
          </a:bodyPr>
          <a:lstStyle/>
          <a:p>
            <a:r>
              <a:rPr lang="en-CA" i="1" dirty="0">
                <a:solidFill>
                  <a:srgbClr val="FF00FF"/>
                </a:solidFill>
              </a:rPr>
              <a:t>Show up 3 days before the exam wanting extra help to try to squeeze an entire term into a few hours...</a:t>
            </a:r>
          </a:p>
          <a:p>
            <a:r>
              <a:rPr lang="en-CA" dirty="0"/>
              <a:t>Start sending me emails after the final exam, begging me to pass them because:</a:t>
            </a:r>
          </a:p>
          <a:p>
            <a:pPr lvl="1"/>
            <a:endParaRPr lang="en-CA" dirty="0">
              <a:solidFill>
                <a:srgbClr val="00FFFF"/>
              </a:solidFill>
            </a:endParaRPr>
          </a:p>
          <a:p>
            <a:pPr lvl="1"/>
            <a:r>
              <a:rPr lang="en-CA" dirty="0">
                <a:solidFill>
                  <a:srgbClr val="00FFFF"/>
                </a:solidFill>
              </a:rPr>
              <a:t>Their parents will be furious </a:t>
            </a:r>
          </a:p>
          <a:p>
            <a:pPr lvl="1"/>
            <a:r>
              <a:rPr lang="en-CA" dirty="0">
                <a:solidFill>
                  <a:srgbClr val="00FFFF"/>
                </a:solidFill>
              </a:rPr>
              <a:t>They will be kicked out of school</a:t>
            </a:r>
          </a:p>
          <a:p>
            <a:pPr lvl="1"/>
            <a:r>
              <a:rPr lang="en-CA" dirty="0">
                <a:solidFill>
                  <a:srgbClr val="00FFFF"/>
                </a:solidFill>
              </a:rPr>
              <a:t> They will lose all that money</a:t>
            </a:r>
          </a:p>
          <a:p>
            <a:pPr lvl="1"/>
            <a:r>
              <a:rPr lang="en-CA" dirty="0">
                <a:solidFill>
                  <a:srgbClr val="00FFFF"/>
                </a:solidFill>
              </a:rPr>
              <a:t>They don’t have enough money to take the course over again...</a:t>
            </a:r>
          </a:p>
        </p:txBody>
      </p:sp>
    </p:spTree>
    <p:extLst>
      <p:ext uri="{BB962C8B-B14F-4D97-AF65-F5344CB8AC3E}">
        <p14:creationId xmlns:p14="http://schemas.microsoft.com/office/powerpoint/2010/main" val="40835109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C16F097-4A3F-C285-5F3E-FB025A43364F}"/>
              </a:ext>
            </a:extLst>
          </p:cNvPr>
          <p:cNvPicPr>
            <a:picLocks noChangeAspect="1"/>
          </p:cNvPicPr>
          <p:nvPr/>
        </p:nvPicPr>
        <p:blipFill>
          <a:blip r:embed="rId2"/>
          <a:stretch>
            <a:fillRect/>
          </a:stretch>
        </p:blipFill>
        <p:spPr>
          <a:xfrm rot="741449">
            <a:off x="127914" y="2913158"/>
            <a:ext cx="11865207" cy="1022428"/>
          </a:xfrm>
          <a:prstGeom prst="rect">
            <a:avLst/>
          </a:prstGeom>
          <a:ln>
            <a:solidFill>
              <a:schemeClr val="tx1"/>
            </a:solidFill>
          </a:ln>
        </p:spPr>
      </p:pic>
      <p:pic>
        <p:nvPicPr>
          <p:cNvPr id="9" name="Picture 8"/>
          <p:cNvPicPr>
            <a:picLocks noChangeAspect="1"/>
          </p:cNvPicPr>
          <p:nvPr/>
        </p:nvPicPr>
        <p:blipFill rotWithShape="1">
          <a:blip r:embed="rId3"/>
          <a:srcRect t="28948"/>
          <a:stretch/>
        </p:blipFill>
        <p:spPr>
          <a:xfrm rot="178545">
            <a:off x="162969" y="87648"/>
            <a:ext cx="5969992" cy="869949"/>
          </a:xfrm>
          <a:prstGeom prst="rect">
            <a:avLst/>
          </a:prstGeom>
          <a:ln>
            <a:solidFill>
              <a:schemeClr val="tx1"/>
            </a:solidFill>
          </a:ln>
          <a:effectLst>
            <a:outerShdw blurRad="50800" dist="50800" dir="2700000" algn="ctr" rotWithShape="0">
              <a:schemeClr val="tx1"/>
            </a:outerShdw>
          </a:effectLst>
        </p:spPr>
      </p:pic>
      <p:pic>
        <p:nvPicPr>
          <p:cNvPr id="4" name="Picture 3"/>
          <p:cNvPicPr>
            <a:picLocks noChangeAspect="1"/>
          </p:cNvPicPr>
          <p:nvPr/>
        </p:nvPicPr>
        <p:blipFill>
          <a:blip r:embed="rId4"/>
          <a:stretch>
            <a:fillRect/>
          </a:stretch>
        </p:blipFill>
        <p:spPr>
          <a:xfrm rot="20817564">
            <a:off x="461757" y="1201675"/>
            <a:ext cx="7509401" cy="821340"/>
          </a:xfrm>
          <a:prstGeom prst="rect">
            <a:avLst/>
          </a:prstGeom>
          <a:ln>
            <a:solidFill>
              <a:schemeClr val="tx1"/>
            </a:solidFill>
          </a:ln>
          <a:effectLst>
            <a:outerShdw blurRad="50800" dist="50800" dir="2700000" algn="ctr" rotWithShape="0">
              <a:schemeClr val="tx1"/>
            </a:outerShdw>
          </a:effectLst>
        </p:spPr>
      </p:pic>
      <p:pic>
        <p:nvPicPr>
          <p:cNvPr id="5" name="Picture 4"/>
          <p:cNvPicPr>
            <a:picLocks noChangeAspect="1"/>
          </p:cNvPicPr>
          <p:nvPr/>
        </p:nvPicPr>
        <p:blipFill rotWithShape="1">
          <a:blip r:embed="rId5"/>
          <a:srcRect b="10887"/>
          <a:stretch/>
        </p:blipFill>
        <p:spPr>
          <a:xfrm rot="394157">
            <a:off x="5464221" y="323915"/>
            <a:ext cx="7152449" cy="2291795"/>
          </a:xfrm>
          <a:prstGeom prst="rect">
            <a:avLst/>
          </a:prstGeom>
          <a:ln>
            <a:solidFill>
              <a:schemeClr val="tx1"/>
            </a:solidFill>
          </a:ln>
          <a:effectLst>
            <a:outerShdw blurRad="50800" dist="50800" dir="2700000" algn="ctr" rotWithShape="0">
              <a:schemeClr val="tx1"/>
            </a:outerShdw>
          </a:effectLst>
        </p:spPr>
      </p:pic>
      <p:pic>
        <p:nvPicPr>
          <p:cNvPr id="6" name="Picture 5"/>
          <p:cNvPicPr>
            <a:picLocks noChangeAspect="1"/>
          </p:cNvPicPr>
          <p:nvPr/>
        </p:nvPicPr>
        <p:blipFill>
          <a:blip r:embed="rId6"/>
          <a:stretch>
            <a:fillRect/>
          </a:stretch>
        </p:blipFill>
        <p:spPr>
          <a:xfrm rot="21100691">
            <a:off x="3388452" y="1428747"/>
            <a:ext cx="7930717" cy="1295244"/>
          </a:xfrm>
          <a:prstGeom prst="rect">
            <a:avLst/>
          </a:prstGeom>
          <a:ln>
            <a:solidFill>
              <a:schemeClr val="tx1"/>
            </a:solidFill>
          </a:ln>
          <a:effectLst>
            <a:outerShdw blurRad="50800" dist="50800" dir="2700000" algn="ctr" rotWithShape="0">
              <a:schemeClr val="tx1"/>
            </a:outerShdw>
          </a:effectLst>
        </p:spPr>
      </p:pic>
      <p:pic>
        <p:nvPicPr>
          <p:cNvPr id="10" name="Picture 9"/>
          <p:cNvPicPr>
            <a:picLocks noChangeAspect="1"/>
          </p:cNvPicPr>
          <p:nvPr/>
        </p:nvPicPr>
        <p:blipFill>
          <a:blip r:embed="rId7"/>
          <a:stretch>
            <a:fillRect/>
          </a:stretch>
        </p:blipFill>
        <p:spPr>
          <a:xfrm rot="1436545">
            <a:off x="4290687" y="3606257"/>
            <a:ext cx="5748768" cy="2520435"/>
          </a:xfrm>
          <a:prstGeom prst="rect">
            <a:avLst/>
          </a:prstGeom>
          <a:ln>
            <a:solidFill>
              <a:schemeClr val="tx1"/>
            </a:solidFill>
          </a:ln>
          <a:effectLst>
            <a:outerShdw blurRad="50800" dist="50800" dir="2700000" algn="ctr" rotWithShape="0">
              <a:schemeClr val="tx1"/>
            </a:outerShdw>
          </a:effectLst>
        </p:spPr>
      </p:pic>
      <p:pic>
        <p:nvPicPr>
          <p:cNvPr id="2" name="Picture 1"/>
          <p:cNvPicPr>
            <a:picLocks noChangeAspect="1"/>
          </p:cNvPicPr>
          <p:nvPr/>
        </p:nvPicPr>
        <p:blipFill>
          <a:blip r:embed="rId8"/>
          <a:stretch>
            <a:fillRect/>
          </a:stretch>
        </p:blipFill>
        <p:spPr>
          <a:xfrm rot="21079101">
            <a:off x="2295973" y="5521238"/>
            <a:ext cx="8342083" cy="1168501"/>
          </a:xfrm>
          <a:prstGeom prst="rect">
            <a:avLst/>
          </a:prstGeom>
          <a:ln>
            <a:solidFill>
              <a:schemeClr val="tx1"/>
            </a:solidFill>
          </a:ln>
          <a:effectLst>
            <a:outerShdw blurRad="50800" dist="50800" dir="2700000" algn="ctr" rotWithShape="0">
              <a:schemeClr val="tx1"/>
            </a:outerShdw>
          </a:effectLst>
        </p:spPr>
      </p:pic>
      <p:pic>
        <p:nvPicPr>
          <p:cNvPr id="14" name="Picture 13">
            <a:extLst>
              <a:ext uri="{FF2B5EF4-FFF2-40B4-BE49-F238E27FC236}">
                <a16:creationId xmlns:a16="http://schemas.microsoft.com/office/drawing/2014/main" id="{316827F5-7755-F711-B970-CC97B3E3C676}"/>
              </a:ext>
            </a:extLst>
          </p:cNvPr>
          <p:cNvPicPr>
            <a:picLocks noChangeAspect="1"/>
          </p:cNvPicPr>
          <p:nvPr/>
        </p:nvPicPr>
        <p:blipFill>
          <a:blip r:embed="rId9"/>
          <a:stretch>
            <a:fillRect/>
          </a:stretch>
        </p:blipFill>
        <p:spPr>
          <a:xfrm rot="1731277">
            <a:off x="-520097" y="5896481"/>
            <a:ext cx="11784127" cy="876191"/>
          </a:xfrm>
          <a:prstGeom prst="rect">
            <a:avLst/>
          </a:prstGeom>
          <a:ln>
            <a:solidFill>
              <a:schemeClr val="tx1"/>
            </a:solidFill>
          </a:ln>
        </p:spPr>
      </p:pic>
      <p:sp>
        <p:nvSpPr>
          <p:cNvPr id="15" name="Oval 14">
            <a:extLst>
              <a:ext uri="{FF2B5EF4-FFF2-40B4-BE49-F238E27FC236}">
                <a16:creationId xmlns:a16="http://schemas.microsoft.com/office/drawing/2014/main" id="{2FEA98F0-60FB-B8EC-4C24-FD1B5E574EA9}"/>
              </a:ext>
            </a:extLst>
          </p:cNvPr>
          <p:cNvSpPr/>
          <p:nvPr/>
        </p:nvSpPr>
        <p:spPr>
          <a:xfrm rot="1911750">
            <a:off x="-128379" y="3817469"/>
            <a:ext cx="3388787" cy="10922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6" name="Oval 15">
            <a:extLst>
              <a:ext uri="{FF2B5EF4-FFF2-40B4-BE49-F238E27FC236}">
                <a16:creationId xmlns:a16="http://schemas.microsoft.com/office/drawing/2014/main" id="{D99AD283-F3C9-D37E-8ADA-B3A39325AFD8}"/>
              </a:ext>
            </a:extLst>
          </p:cNvPr>
          <p:cNvSpPr/>
          <p:nvPr/>
        </p:nvSpPr>
        <p:spPr>
          <a:xfrm rot="21056565">
            <a:off x="6708612" y="1440893"/>
            <a:ext cx="3388787" cy="10922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1" name="Rectangle 10"/>
          <p:cNvSpPr/>
          <p:nvPr/>
        </p:nvSpPr>
        <p:spPr>
          <a:xfrm>
            <a:off x="815414" y="274946"/>
            <a:ext cx="10273141" cy="2674001"/>
          </a:xfrm>
          <a:prstGeom prst="rect">
            <a:avLst/>
          </a:prstGeom>
          <a:solidFill>
            <a:schemeClr val="tx2">
              <a:lumMod val="60000"/>
              <a:lumOff val="40000"/>
              <a:alpha val="61000"/>
            </a:schemeClr>
          </a:solidFill>
          <a:ln>
            <a:solidFill>
              <a:srgbClr val="FFFF00"/>
            </a:solidFill>
          </a:ln>
          <a:effectLst>
            <a:glow rad="101600">
              <a:schemeClr val="tx1">
                <a:alpha val="60000"/>
              </a:schemeClr>
            </a:glow>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5333" b="1" dirty="0">
                <a:solidFill>
                  <a:srgbClr val="FFFF00"/>
                </a:solidFill>
                <a:effectLst>
                  <a:outerShdw blurRad="38100" dist="38100" dir="2700000" algn="tl">
                    <a:srgbClr val="000000">
                      <a:alpha val="43137"/>
                    </a:srgbClr>
                  </a:outerShdw>
                </a:effectLst>
              </a:rPr>
              <a:t>My job is to mark what you give me…not to give you marks…which I won’t do</a:t>
            </a:r>
            <a:endParaRPr lang="en-CA" sz="5333" b="1" dirty="0">
              <a:solidFill>
                <a:srgbClr val="FF0000"/>
              </a:solidFill>
              <a:effectLst>
                <a:outerShdw blurRad="38100" dist="38100" dir="2700000" algn="tl">
                  <a:srgbClr val="000000">
                    <a:alpha val="43137"/>
                  </a:srgbClr>
                </a:outerShdw>
              </a:effectLst>
            </a:endParaRPr>
          </a:p>
        </p:txBody>
      </p:sp>
      <p:sp>
        <p:nvSpPr>
          <p:cNvPr id="8" name="Rectangle 7"/>
          <p:cNvSpPr/>
          <p:nvPr/>
        </p:nvSpPr>
        <p:spPr>
          <a:xfrm>
            <a:off x="815414" y="3276024"/>
            <a:ext cx="10273141" cy="3456384"/>
          </a:xfrm>
          <a:prstGeom prst="rect">
            <a:avLst/>
          </a:prstGeom>
          <a:solidFill>
            <a:schemeClr val="tx2">
              <a:lumMod val="60000"/>
              <a:lumOff val="40000"/>
              <a:alpha val="61000"/>
            </a:schemeClr>
          </a:solidFill>
          <a:ln>
            <a:solidFill>
              <a:srgbClr val="FFFF00"/>
            </a:solidFill>
          </a:ln>
          <a:effectLst>
            <a:glow rad="101600">
              <a:schemeClr val="tx1">
                <a:alpha val="60000"/>
              </a:schemeClr>
            </a:glow>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5333" b="1" dirty="0">
                <a:solidFill>
                  <a:srgbClr val="FFFF00"/>
                </a:solidFill>
                <a:effectLst>
                  <a:outerShdw blurRad="38100" dist="38100" dir="2700000" algn="tl">
                    <a:srgbClr val="000000">
                      <a:alpha val="43137"/>
                    </a:srgbClr>
                  </a:outerShdw>
                </a:effectLst>
              </a:rPr>
              <a:t>If you fail the final exam, and need .5% to pass the course, </a:t>
            </a:r>
          </a:p>
          <a:p>
            <a:pPr algn="ctr"/>
            <a:r>
              <a:rPr lang="en-US" sz="5333" b="1" dirty="0">
                <a:solidFill>
                  <a:srgbClr val="FFFF00"/>
                </a:solidFill>
                <a:effectLst>
                  <a:outerShdw blurRad="38100" dist="38100" dir="2700000" algn="tl">
                    <a:srgbClr val="000000">
                      <a:alpha val="43137"/>
                    </a:srgbClr>
                  </a:outerShdw>
                </a:effectLst>
              </a:rPr>
              <a:t>I will not give it to you…</a:t>
            </a:r>
            <a:endParaRPr lang="en-CA" sz="5333" b="1" dirty="0">
              <a:solidFill>
                <a:srgbClr val="FFFF00"/>
              </a:solidFill>
              <a:effectLst>
                <a:outerShdw blurRad="38100" dist="38100" dir="2700000" algn="tl">
                  <a:srgbClr val="000000">
                    <a:alpha val="43137"/>
                  </a:srgbClr>
                </a:outerShdw>
              </a:effectLst>
            </a:endParaRPr>
          </a:p>
        </p:txBody>
      </p:sp>
      <p:sp>
        <p:nvSpPr>
          <p:cNvPr id="3" name="Rectangle 2">
            <a:extLst>
              <a:ext uri="{FF2B5EF4-FFF2-40B4-BE49-F238E27FC236}">
                <a16:creationId xmlns:a16="http://schemas.microsoft.com/office/drawing/2014/main" id="{68400DDB-592D-4689-B258-94229623910B}"/>
              </a:ext>
            </a:extLst>
          </p:cNvPr>
          <p:cNvSpPr/>
          <p:nvPr/>
        </p:nvSpPr>
        <p:spPr>
          <a:xfrm>
            <a:off x="2610128" y="2213151"/>
            <a:ext cx="6625811" cy="2253735"/>
          </a:xfrm>
          <a:prstGeom prst="rect">
            <a:avLst/>
          </a:prstGeom>
          <a:solidFill>
            <a:schemeClr val="accent2"/>
          </a:solidFill>
          <a:ln>
            <a:solidFill>
              <a:srgbClr val="FF0000"/>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200" b="1" dirty="0">
                <a:effectLst>
                  <a:glow rad="101600">
                    <a:schemeClr val="tx1">
                      <a:alpha val="60000"/>
                    </a:schemeClr>
                  </a:glow>
                  <a:outerShdw blurRad="38100" dist="38100" dir="2700000" algn="tl">
                    <a:srgbClr val="000000">
                      <a:alpha val="43137"/>
                    </a:srgbClr>
                  </a:outerShdw>
                </a:effectLst>
              </a:rPr>
              <a:t>Don’t even ask…</a:t>
            </a:r>
          </a:p>
          <a:p>
            <a:pPr algn="ctr"/>
            <a:r>
              <a:rPr lang="en-CA" sz="3200" b="1" dirty="0">
                <a:effectLst>
                  <a:glow rad="101600">
                    <a:schemeClr val="tx1">
                      <a:alpha val="60000"/>
                    </a:schemeClr>
                  </a:glow>
                  <a:outerShdw blurRad="38100" dist="38100" dir="2700000" algn="tl">
                    <a:srgbClr val="000000">
                      <a:alpha val="43137"/>
                    </a:srgbClr>
                  </a:outerShdw>
                </a:effectLst>
              </a:rPr>
              <a:t>It will just make us both feel bad.</a:t>
            </a:r>
          </a:p>
        </p:txBody>
      </p:sp>
    </p:spTree>
    <p:extLst>
      <p:ext uri="{BB962C8B-B14F-4D97-AF65-F5344CB8AC3E}">
        <p14:creationId xmlns:p14="http://schemas.microsoft.com/office/powerpoint/2010/main" val="21212829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par>
                          <p:cTn id="29" fill="hold">
                            <p:stCondLst>
                              <p:cond delay="3000"/>
                            </p:stCondLst>
                            <p:childTnLst>
                              <p:par>
                                <p:cTn id="30" presetID="53" presetClass="entr" presetSubtype="16"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par>
                          <p:cTn id="35" fill="hold">
                            <p:stCondLst>
                              <p:cond delay="3500"/>
                            </p:stCondLst>
                            <p:childTnLst>
                              <p:par>
                                <p:cTn id="36" presetID="53" presetClass="entr" presetSubtype="16" fill="hold" nodeType="after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p:cTn id="38" dur="500" fill="hold"/>
                                        <p:tgtEl>
                                          <p:spTgt spid="5"/>
                                        </p:tgtEl>
                                        <p:attrNameLst>
                                          <p:attrName>ppt_w</p:attrName>
                                        </p:attrNameLst>
                                      </p:cBhvr>
                                      <p:tavLst>
                                        <p:tav tm="0">
                                          <p:val>
                                            <p:fltVal val="0"/>
                                          </p:val>
                                        </p:tav>
                                        <p:tav tm="100000">
                                          <p:val>
                                            <p:strVal val="#ppt_w"/>
                                          </p:val>
                                        </p:tav>
                                      </p:tavLst>
                                    </p:anim>
                                    <p:anim calcmode="lin" valueType="num">
                                      <p:cBhvr>
                                        <p:cTn id="39" dur="500" fill="hold"/>
                                        <p:tgtEl>
                                          <p:spTgt spid="5"/>
                                        </p:tgtEl>
                                        <p:attrNameLst>
                                          <p:attrName>ppt_h</p:attrName>
                                        </p:attrNameLst>
                                      </p:cBhvr>
                                      <p:tavLst>
                                        <p:tav tm="0">
                                          <p:val>
                                            <p:fltVal val="0"/>
                                          </p:val>
                                        </p:tav>
                                        <p:tav tm="100000">
                                          <p:val>
                                            <p:strVal val="#ppt_h"/>
                                          </p:val>
                                        </p:tav>
                                      </p:tavLst>
                                    </p:anim>
                                    <p:animEffect transition="in" filter="fade">
                                      <p:cBhvr>
                                        <p:cTn id="40" dur="500"/>
                                        <p:tgtEl>
                                          <p:spTgt spid="5"/>
                                        </p:tgtEl>
                                      </p:cBhvr>
                                    </p:animEffect>
                                  </p:childTnLst>
                                </p:cTn>
                              </p:par>
                            </p:childTnLst>
                          </p:cTn>
                        </p:par>
                        <p:par>
                          <p:cTn id="41" fill="hold">
                            <p:stCondLst>
                              <p:cond delay="4000"/>
                            </p:stCondLst>
                            <p:childTnLst>
                              <p:par>
                                <p:cTn id="42" presetID="31" presetClass="entr" presetSubtype="0"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1000" fill="hold"/>
                                        <p:tgtEl>
                                          <p:spTgt spid="14"/>
                                        </p:tgtEl>
                                        <p:attrNameLst>
                                          <p:attrName>ppt_w</p:attrName>
                                        </p:attrNameLst>
                                      </p:cBhvr>
                                      <p:tavLst>
                                        <p:tav tm="0">
                                          <p:val>
                                            <p:fltVal val="0"/>
                                          </p:val>
                                        </p:tav>
                                        <p:tav tm="100000">
                                          <p:val>
                                            <p:strVal val="#ppt_w"/>
                                          </p:val>
                                        </p:tav>
                                      </p:tavLst>
                                    </p:anim>
                                    <p:anim calcmode="lin" valueType="num">
                                      <p:cBhvr>
                                        <p:cTn id="45" dur="1000" fill="hold"/>
                                        <p:tgtEl>
                                          <p:spTgt spid="14"/>
                                        </p:tgtEl>
                                        <p:attrNameLst>
                                          <p:attrName>ppt_h</p:attrName>
                                        </p:attrNameLst>
                                      </p:cBhvr>
                                      <p:tavLst>
                                        <p:tav tm="0">
                                          <p:val>
                                            <p:fltVal val="0"/>
                                          </p:val>
                                        </p:tav>
                                        <p:tav tm="100000">
                                          <p:val>
                                            <p:strVal val="#ppt_h"/>
                                          </p:val>
                                        </p:tav>
                                      </p:tavLst>
                                    </p:anim>
                                    <p:anim calcmode="lin" valueType="num">
                                      <p:cBhvr>
                                        <p:cTn id="46" dur="1000" fill="hold"/>
                                        <p:tgtEl>
                                          <p:spTgt spid="14"/>
                                        </p:tgtEl>
                                        <p:attrNameLst>
                                          <p:attrName>style.rotation</p:attrName>
                                        </p:attrNameLst>
                                      </p:cBhvr>
                                      <p:tavLst>
                                        <p:tav tm="0">
                                          <p:val>
                                            <p:fltVal val="90"/>
                                          </p:val>
                                        </p:tav>
                                        <p:tav tm="100000">
                                          <p:val>
                                            <p:fltVal val="0"/>
                                          </p:val>
                                        </p:tav>
                                      </p:tavLst>
                                    </p:anim>
                                    <p:animEffect transition="in" filter="fade">
                                      <p:cBhvr>
                                        <p:cTn id="47" dur="1000"/>
                                        <p:tgtEl>
                                          <p:spTgt spid="14"/>
                                        </p:tgtEl>
                                      </p:cBhvr>
                                    </p:animEffect>
                                  </p:childTnLst>
                                </p:cTn>
                              </p:par>
                            </p:childTnLst>
                          </p:cTn>
                        </p:par>
                        <p:par>
                          <p:cTn id="48" fill="hold">
                            <p:stCondLst>
                              <p:cond delay="5000"/>
                            </p:stCondLst>
                            <p:childTnLst>
                              <p:par>
                                <p:cTn id="49" presetID="42" presetClass="entr" presetSubtype="0" fill="hold" nodeType="after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fade">
                                      <p:cBhvr>
                                        <p:cTn id="51" dur="1000"/>
                                        <p:tgtEl>
                                          <p:spTgt spid="2"/>
                                        </p:tgtEl>
                                      </p:cBhvr>
                                    </p:animEffect>
                                    <p:anim calcmode="lin" valueType="num">
                                      <p:cBhvr>
                                        <p:cTn id="52" dur="1000" fill="hold"/>
                                        <p:tgtEl>
                                          <p:spTgt spid="2"/>
                                        </p:tgtEl>
                                        <p:attrNameLst>
                                          <p:attrName>ppt_x</p:attrName>
                                        </p:attrNameLst>
                                      </p:cBhvr>
                                      <p:tavLst>
                                        <p:tav tm="0">
                                          <p:val>
                                            <p:strVal val="#ppt_x"/>
                                          </p:val>
                                        </p:tav>
                                        <p:tav tm="100000">
                                          <p:val>
                                            <p:strVal val="#ppt_x"/>
                                          </p:val>
                                        </p:tav>
                                      </p:tavLst>
                                    </p:anim>
                                    <p:anim calcmode="lin" valueType="num">
                                      <p:cBhvr>
                                        <p:cTn id="53" dur="1000" fill="hold"/>
                                        <p:tgtEl>
                                          <p:spTgt spid="2"/>
                                        </p:tgtEl>
                                        <p:attrNameLst>
                                          <p:attrName>ppt_y</p:attrName>
                                        </p:attrNameLst>
                                      </p:cBhvr>
                                      <p:tavLst>
                                        <p:tav tm="0">
                                          <p:val>
                                            <p:strVal val="#ppt_y+.1"/>
                                          </p:val>
                                        </p:tav>
                                        <p:tav tm="100000">
                                          <p:val>
                                            <p:strVal val="#ppt_y"/>
                                          </p:val>
                                        </p:tav>
                                      </p:tavLst>
                                    </p:anim>
                                  </p:childTnLst>
                                </p:cTn>
                              </p:par>
                            </p:childTnLst>
                          </p:cTn>
                        </p:par>
                        <p:par>
                          <p:cTn id="54" fill="hold">
                            <p:stCondLst>
                              <p:cond delay="6000"/>
                            </p:stCondLst>
                            <p:childTnLst>
                              <p:par>
                                <p:cTn id="55" presetID="53" presetClass="entr" presetSubtype="16"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p:cTn id="57" dur="500" fill="hold"/>
                                        <p:tgtEl>
                                          <p:spTgt spid="15"/>
                                        </p:tgtEl>
                                        <p:attrNameLst>
                                          <p:attrName>ppt_w</p:attrName>
                                        </p:attrNameLst>
                                      </p:cBhvr>
                                      <p:tavLst>
                                        <p:tav tm="0">
                                          <p:val>
                                            <p:fltVal val="0"/>
                                          </p:val>
                                        </p:tav>
                                        <p:tav tm="100000">
                                          <p:val>
                                            <p:strVal val="#ppt_w"/>
                                          </p:val>
                                        </p:tav>
                                      </p:tavLst>
                                    </p:anim>
                                    <p:anim calcmode="lin" valueType="num">
                                      <p:cBhvr>
                                        <p:cTn id="58" dur="500" fill="hold"/>
                                        <p:tgtEl>
                                          <p:spTgt spid="15"/>
                                        </p:tgtEl>
                                        <p:attrNameLst>
                                          <p:attrName>ppt_h</p:attrName>
                                        </p:attrNameLst>
                                      </p:cBhvr>
                                      <p:tavLst>
                                        <p:tav tm="0">
                                          <p:val>
                                            <p:fltVal val="0"/>
                                          </p:val>
                                        </p:tav>
                                        <p:tav tm="100000">
                                          <p:val>
                                            <p:strVal val="#ppt_h"/>
                                          </p:val>
                                        </p:tav>
                                      </p:tavLst>
                                    </p:anim>
                                    <p:animEffect transition="in" filter="fade">
                                      <p:cBhvr>
                                        <p:cTn id="59" dur="500"/>
                                        <p:tgtEl>
                                          <p:spTgt spid="15"/>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p:cTn id="62" dur="500" fill="hold"/>
                                        <p:tgtEl>
                                          <p:spTgt spid="16"/>
                                        </p:tgtEl>
                                        <p:attrNameLst>
                                          <p:attrName>ppt_w</p:attrName>
                                        </p:attrNameLst>
                                      </p:cBhvr>
                                      <p:tavLst>
                                        <p:tav tm="0">
                                          <p:val>
                                            <p:fltVal val="0"/>
                                          </p:val>
                                        </p:tav>
                                        <p:tav tm="100000">
                                          <p:val>
                                            <p:strVal val="#ppt_w"/>
                                          </p:val>
                                        </p:tav>
                                      </p:tavLst>
                                    </p:anim>
                                    <p:anim calcmode="lin" valueType="num">
                                      <p:cBhvr>
                                        <p:cTn id="63" dur="500" fill="hold"/>
                                        <p:tgtEl>
                                          <p:spTgt spid="16"/>
                                        </p:tgtEl>
                                        <p:attrNameLst>
                                          <p:attrName>ppt_h</p:attrName>
                                        </p:attrNameLst>
                                      </p:cBhvr>
                                      <p:tavLst>
                                        <p:tav tm="0">
                                          <p:val>
                                            <p:fltVal val="0"/>
                                          </p:val>
                                        </p:tav>
                                        <p:tav tm="100000">
                                          <p:val>
                                            <p:strVal val="#ppt_h"/>
                                          </p:val>
                                        </p:tav>
                                      </p:tavLst>
                                    </p:anim>
                                    <p:animEffect transition="in" filter="fade">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1000"/>
                                        <p:tgtEl>
                                          <p:spTgt spid="11"/>
                                        </p:tgtEl>
                                      </p:cBhvr>
                                    </p:animEffect>
                                    <p:anim calcmode="lin" valueType="num">
                                      <p:cBhvr>
                                        <p:cTn id="70" dur="1000" fill="hold"/>
                                        <p:tgtEl>
                                          <p:spTgt spid="11"/>
                                        </p:tgtEl>
                                        <p:attrNameLst>
                                          <p:attrName>ppt_x</p:attrName>
                                        </p:attrNameLst>
                                      </p:cBhvr>
                                      <p:tavLst>
                                        <p:tav tm="0">
                                          <p:val>
                                            <p:strVal val="#ppt_x"/>
                                          </p:val>
                                        </p:tav>
                                        <p:tav tm="100000">
                                          <p:val>
                                            <p:strVal val="#ppt_x"/>
                                          </p:val>
                                        </p:tav>
                                      </p:tavLst>
                                    </p:anim>
                                    <p:anim calcmode="lin" valueType="num">
                                      <p:cBhvr>
                                        <p:cTn id="71" dur="1000" fill="hold"/>
                                        <p:tgtEl>
                                          <p:spTgt spid="11"/>
                                        </p:tgtEl>
                                        <p:attrNameLst>
                                          <p:attrName>ppt_y</p:attrName>
                                        </p:attrNameLst>
                                      </p:cBhvr>
                                      <p:tavLst>
                                        <p:tav tm="0">
                                          <p:val>
                                            <p:strVal val="#ppt_y+.1"/>
                                          </p:val>
                                        </p:tav>
                                        <p:tav tm="100000">
                                          <p:val>
                                            <p:strVal val="#ppt_y"/>
                                          </p:val>
                                        </p:tav>
                                      </p:tavLst>
                                    </p:anim>
                                  </p:childTnLst>
                                </p:cTn>
                              </p:par>
                            </p:childTnLst>
                          </p:cTn>
                        </p:par>
                        <p:par>
                          <p:cTn id="72" fill="hold">
                            <p:stCondLst>
                              <p:cond delay="1000"/>
                            </p:stCondLst>
                            <p:childTnLst>
                              <p:par>
                                <p:cTn id="73" presetID="42" presetClass="entr" presetSubtype="0" fill="hold" grpId="0" nodeType="after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fade">
                                      <p:cBhvr>
                                        <p:cTn id="75" dur="1000"/>
                                        <p:tgtEl>
                                          <p:spTgt spid="8"/>
                                        </p:tgtEl>
                                      </p:cBhvr>
                                    </p:animEffect>
                                    <p:anim calcmode="lin" valueType="num">
                                      <p:cBhvr>
                                        <p:cTn id="76" dur="1000" fill="hold"/>
                                        <p:tgtEl>
                                          <p:spTgt spid="8"/>
                                        </p:tgtEl>
                                        <p:attrNameLst>
                                          <p:attrName>ppt_x</p:attrName>
                                        </p:attrNameLst>
                                      </p:cBhvr>
                                      <p:tavLst>
                                        <p:tav tm="0">
                                          <p:val>
                                            <p:strVal val="#ppt_x"/>
                                          </p:val>
                                        </p:tav>
                                        <p:tav tm="100000">
                                          <p:val>
                                            <p:strVal val="#ppt_x"/>
                                          </p:val>
                                        </p:tav>
                                      </p:tavLst>
                                    </p:anim>
                                    <p:anim calcmode="lin" valueType="num">
                                      <p:cBhvr>
                                        <p:cTn id="7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3"/>
                                        </p:tgtEl>
                                        <p:attrNameLst>
                                          <p:attrName>style.visibility</p:attrName>
                                        </p:attrNameLst>
                                      </p:cBhvr>
                                      <p:to>
                                        <p:strVal val="visible"/>
                                      </p:to>
                                    </p:set>
                                    <p:animEffect transition="in" filter="fade">
                                      <p:cBhvr>
                                        <p:cTn id="82" dur="1000"/>
                                        <p:tgtEl>
                                          <p:spTgt spid="3"/>
                                        </p:tgtEl>
                                      </p:cBhvr>
                                    </p:animEffect>
                                    <p:anim calcmode="lin" valueType="num">
                                      <p:cBhvr>
                                        <p:cTn id="83" dur="1000" fill="hold"/>
                                        <p:tgtEl>
                                          <p:spTgt spid="3"/>
                                        </p:tgtEl>
                                        <p:attrNameLst>
                                          <p:attrName>ppt_x</p:attrName>
                                        </p:attrNameLst>
                                      </p:cBhvr>
                                      <p:tavLst>
                                        <p:tav tm="0">
                                          <p:val>
                                            <p:strVal val="#ppt_x"/>
                                          </p:val>
                                        </p:tav>
                                        <p:tav tm="100000">
                                          <p:val>
                                            <p:strVal val="#ppt_x"/>
                                          </p:val>
                                        </p:tav>
                                      </p:tavLst>
                                    </p:anim>
                                    <p:anim calcmode="lin" valueType="num">
                                      <p:cBhvr>
                                        <p:cTn id="8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1" grpId="0" animBg="1"/>
      <p:bldP spid="8"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Don’t do this to me!!!</a:t>
            </a:r>
          </a:p>
        </p:txBody>
      </p:sp>
      <p:sp>
        <p:nvSpPr>
          <p:cNvPr id="3" name="Content Placeholder 2"/>
          <p:cNvSpPr>
            <a:spLocks noGrp="1"/>
          </p:cNvSpPr>
          <p:nvPr>
            <p:ph idx="1"/>
          </p:nvPr>
        </p:nvSpPr>
        <p:spPr>
          <a:xfrm>
            <a:off x="609600" y="1600200"/>
            <a:ext cx="10887000" cy="4781128"/>
          </a:xfrm>
        </p:spPr>
        <p:txBody>
          <a:bodyPr>
            <a:normAutofit/>
          </a:bodyPr>
          <a:lstStyle/>
          <a:p>
            <a:r>
              <a:rPr lang="en-CA" dirty="0">
                <a:solidFill>
                  <a:srgbClr val="00FFFF"/>
                </a:solidFill>
              </a:rPr>
              <a:t>I must mark the work that you give me.  </a:t>
            </a:r>
          </a:p>
          <a:p>
            <a:r>
              <a:rPr lang="en-CA" dirty="0"/>
              <a:t>I can only pass you if you prove that you understand the material and are ready for your next courses!</a:t>
            </a:r>
          </a:p>
          <a:p>
            <a:r>
              <a:rPr lang="en-CA" dirty="0">
                <a:solidFill>
                  <a:srgbClr val="00FFFF"/>
                </a:solidFill>
              </a:rPr>
              <a:t>I can not and WILL NOT pass you due to hardships, parents, money, begging, because you are nice, because you will do better next time...</a:t>
            </a:r>
          </a:p>
          <a:p>
            <a:endParaRPr lang="en-CA" dirty="0"/>
          </a:p>
          <a:p>
            <a:r>
              <a:rPr lang="en-CA" dirty="0">
                <a:solidFill>
                  <a:srgbClr val="FF00FF"/>
                </a:solidFill>
              </a:rPr>
              <a:t>Please don’t put me in that situation!!!</a:t>
            </a:r>
          </a:p>
        </p:txBody>
      </p:sp>
    </p:spTree>
    <p:extLst>
      <p:ext uri="{BB962C8B-B14F-4D97-AF65-F5344CB8AC3E}">
        <p14:creationId xmlns:p14="http://schemas.microsoft.com/office/powerpoint/2010/main" val="3738301240"/>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E19FF"/>
      </a:hlink>
      <a:folHlink>
        <a:srgbClr val="FE19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Ins="90000" rtlCol="0">
        <a:spAutoFit/>
      </a:bodyPr>
      <a:lstStyle>
        <a:defPPr algn="l">
          <a:defRPr b="1" dirty="0" err="1" smtClean="0">
            <a:solidFill>
              <a:schemeClr val="bg1"/>
            </a:solidFill>
            <a:latin typeface="Calibri" panose="020F0502020204030204" pitchFamily="34" charset="0"/>
            <a:cs typeface="Calibri" panose="020F050202020403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21A5B484C5F9344A1679CAAD40D2305" ma:contentTypeVersion="3" ma:contentTypeDescription="Create a new document." ma:contentTypeScope="" ma:versionID="9a5108954ea1818c204f010e1bc4b27c">
  <xsd:schema xmlns:xsd="http://www.w3.org/2001/XMLSchema" xmlns:xs="http://www.w3.org/2001/XMLSchema" xmlns:p="http://schemas.microsoft.com/office/2006/metadata/properties" xmlns:ns2="11735302-a533-4bf1-bccc-f43645650d6d" targetNamespace="http://schemas.microsoft.com/office/2006/metadata/properties" ma:root="true" ma:fieldsID="10a905535c750e0ff2545a41e8c6e4c9" ns2:_="">
    <xsd:import namespace="11735302-a533-4bf1-bccc-f43645650d6d"/>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735302-a533-4bf1-bccc-f43645650d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4B405D4-6D49-4BC9-9F42-7E293F551E93}">
  <ds:schemaRefs>
    <ds:schemaRef ds:uri="http://schemas.microsoft.com/sharepoint/v3/contenttype/forms"/>
  </ds:schemaRefs>
</ds:datastoreItem>
</file>

<file path=customXml/itemProps2.xml><?xml version="1.0" encoding="utf-8"?>
<ds:datastoreItem xmlns:ds="http://schemas.openxmlformats.org/officeDocument/2006/customXml" ds:itemID="{90ED9AC8-F829-4DDC-AA54-8D03DD8391B6}">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DDE2A698-550D-4BC5-A065-D2D5436861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735302-a533-4bf1-bccc-f43645650d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129148</TotalTime>
  <Words>3060</Words>
  <Application>Microsoft Office PowerPoint</Application>
  <PresentationFormat>Widescreen</PresentationFormat>
  <Paragraphs>409</Paragraphs>
  <Slides>54</Slides>
  <Notes>8</Notes>
  <HiddenSlides>2</HiddenSlides>
  <MMClips>4</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Welcome SYST 10049 Web Design with HTML 5</vt:lpstr>
      <vt:lpstr>Introductions</vt:lpstr>
      <vt:lpstr>What I Expect From You</vt:lpstr>
      <vt:lpstr>What I Expect From You</vt:lpstr>
      <vt:lpstr>Speaking of which…</vt:lpstr>
      <vt:lpstr>Please don’t do this to me!!!</vt:lpstr>
      <vt:lpstr>And then...</vt:lpstr>
      <vt:lpstr>PowerPoint Presentation</vt:lpstr>
      <vt:lpstr>Don’t do this to me!!!</vt:lpstr>
      <vt:lpstr>What You Can Expect From Me</vt:lpstr>
      <vt:lpstr>PowerPoint Presentation</vt:lpstr>
      <vt:lpstr>Lots of Resources!</vt:lpstr>
      <vt:lpstr>Take a piece of paper ...</vt:lpstr>
      <vt:lpstr>The first missile targeting system</vt:lpstr>
      <vt:lpstr>Step back often to consider the entire problem.  Don’t jump right into coding.</vt:lpstr>
      <vt:lpstr>PowerPoint Presentation</vt:lpstr>
      <vt:lpstr>Watch this</vt:lpstr>
      <vt:lpstr>Watch this...</vt:lpstr>
      <vt:lpstr>You are given a box containing three light bulbs...</vt:lpstr>
      <vt:lpstr>Rich’s Laws of Computer Programming</vt:lpstr>
      <vt:lpstr>The biggest Computer Programming Secret!</vt:lpstr>
      <vt:lpstr>  Webdev ClassPlan </vt:lpstr>
      <vt:lpstr>How Big is the internet?</vt:lpstr>
      <vt:lpstr>How big is the internet?</vt:lpstr>
      <vt:lpstr>Speaking of ChatGPT…</vt:lpstr>
      <vt:lpstr>How does the internet work?</vt:lpstr>
      <vt:lpstr>Rich’s History of the Internet!</vt:lpstr>
      <vt:lpstr>What formats of information flow across the internet?</vt:lpstr>
      <vt:lpstr>Where is the internet Headed?</vt:lpstr>
      <vt:lpstr>So, what is this course all about?</vt:lpstr>
      <vt:lpstr>What is this HTML you speak of?</vt:lpstr>
      <vt:lpstr>OK, but how does the HTML get to our Computer?</vt:lpstr>
      <vt:lpstr>HTTP</vt:lpstr>
      <vt:lpstr>What is the difference between HTTP and HTML?</vt:lpstr>
      <vt:lpstr>PowerPoint Presentation</vt:lpstr>
      <vt:lpstr>TCP/ip</vt:lpstr>
      <vt:lpstr>Let’s “inspect” it with our browser’s dev tools / network</vt:lpstr>
      <vt:lpstr>Actually, there is one extra step:   How do you find me to ask for the picture?</vt:lpstr>
      <vt:lpstr>Installing VSCode</vt:lpstr>
      <vt:lpstr>Let’s set up the file structure for the course</vt:lpstr>
      <vt:lpstr>What is an (A?) url?</vt:lpstr>
      <vt:lpstr>Some history of HTML 5</vt:lpstr>
      <vt:lpstr>A camel is a horse designed by committee….</vt:lpstr>
      <vt:lpstr> HTML 5</vt:lpstr>
      <vt:lpstr>What is CSS3?</vt:lpstr>
      <vt:lpstr>Go to CSS Zen Garden: The Beauty of CSS Design and start clicking </vt:lpstr>
      <vt:lpstr>So, what is javascript?</vt:lpstr>
      <vt:lpstr>IC1 (In Class Assignment #1)</vt:lpstr>
      <vt:lpstr>Start up Filezilla and login</vt:lpstr>
      <vt:lpstr> drag the w1 folder to the server</vt:lpstr>
      <vt:lpstr>IC1 (In Class Assignment #1)</vt:lpstr>
      <vt:lpstr>IC1 (In Class Assignment #1)</vt:lpstr>
      <vt:lpstr>This first IC1 is important!</vt:lpstr>
      <vt:lpstr>end</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PROG11044:  Advanced Internet Web Applications – Web Services</dc:title>
  <dc:creator>Rich</dc:creator>
  <cp:lastModifiedBy>Rich Smith</cp:lastModifiedBy>
  <cp:revision>853</cp:revision>
  <cp:lastPrinted>2012-09-04T16:36:51Z</cp:lastPrinted>
  <dcterms:created xsi:type="dcterms:W3CDTF">2010-08-27T19:06:25Z</dcterms:created>
  <dcterms:modified xsi:type="dcterms:W3CDTF">2025-09-04T23:40:49Z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0x010100F21A5B484C5F9344A1679CAAD40D2305</vt:lpwstr>
  </property>
</Properties>
</file>